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9" r:id="rId3"/>
    <p:sldMasterId id="2147483705" r:id="rId4"/>
    <p:sldMasterId id="2147483718" r:id="rId5"/>
    <p:sldMasterId id="2147483734" r:id="rId6"/>
    <p:sldMasterId id="2147483746" r:id="rId7"/>
    <p:sldMasterId id="2147486884" r:id="rId8"/>
    <p:sldMasterId id="2147487745" r:id="rId9"/>
  </p:sldMasterIdLst>
  <p:notesMasterIdLst>
    <p:notesMasterId r:id="rId79"/>
  </p:notesMasterIdLst>
  <p:handoutMasterIdLst>
    <p:handoutMasterId r:id="rId80"/>
  </p:handoutMasterIdLst>
  <p:sldIdLst>
    <p:sldId id="257" r:id="rId10"/>
    <p:sldId id="258" r:id="rId11"/>
    <p:sldId id="263" r:id="rId12"/>
    <p:sldId id="264" r:id="rId13"/>
    <p:sldId id="265" r:id="rId14"/>
    <p:sldId id="266" r:id="rId15"/>
    <p:sldId id="259" r:id="rId16"/>
    <p:sldId id="379" r:id="rId17"/>
    <p:sldId id="398" r:id="rId18"/>
    <p:sldId id="413" r:id="rId19"/>
    <p:sldId id="260" r:id="rId20"/>
    <p:sldId id="418" r:id="rId21"/>
    <p:sldId id="387" r:id="rId22"/>
    <p:sldId id="324" r:id="rId23"/>
    <p:sldId id="414" r:id="rId24"/>
    <p:sldId id="415" r:id="rId25"/>
    <p:sldId id="261" r:id="rId26"/>
    <p:sldId id="262" r:id="rId27"/>
    <p:sldId id="399" r:id="rId28"/>
    <p:sldId id="267" r:id="rId29"/>
    <p:sldId id="416" r:id="rId30"/>
    <p:sldId id="404" r:id="rId31"/>
    <p:sldId id="406" r:id="rId32"/>
    <p:sldId id="405" r:id="rId33"/>
    <p:sldId id="408" r:id="rId34"/>
    <p:sldId id="410" r:id="rId35"/>
    <p:sldId id="411" r:id="rId36"/>
    <p:sldId id="417" r:id="rId37"/>
    <p:sldId id="270" r:id="rId38"/>
    <p:sldId id="271" r:id="rId39"/>
    <p:sldId id="370" r:id="rId40"/>
    <p:sldId id="273" r:id="rId41"/>
    <p:sldId id="274" r:id="rId42"/>
    <p:sldId id="419" r:id="rId43"/>
    <p:sldId id="380" r:id="rId44"/>
    <p:sldId id="277" r:id="rId45"/>
    <p:sldId id="276" r:id="rId46"/>
    <p:sldId id="278" r:id="rId47"/>
    <p:sldId id="279" r:id="rId48"/>
    <p:sldId id="423" r:id="rId49"/>
    <p:sldId id="280" r:id="rId50"/>
    <p:sldId id="420" r:id="rId51"/>
    <p:sldId id="281" r:id="rId52"/>
    <p:sldId id="282" r:id="rId53"/>
    <p:sldId id="284" r:id="rId54"/>
    <p:sldId id="337" r:id="rId55"/>
    <p:sldId id="346" r:id="rId56"/>
    <p:sldId id="338" r:id="rId57"/>
    <p:sldId id="401" r:id="rId58"/>
    <p:sldId id="375" r:id="rId59"/>
    <p:sldId id="421" r:id="rId60"/>
    <p:sldId id="376" r:id="rId61"/>
    <p:sldId id="403" r:id="rId62"/>
    <p:sldId id="371" r:id="rId63"/>
    <p:sldId id="372" r:id="rId64"/>
    <p:sldId id="373" r:id="rId65"/>
    <p:sldId id="374" r:id="rId66"/>
    <p:sldId id="424" r:id="rId67"/>
    <p:sldId id="381" r:id="rId68"/>
    <p:sldId id="422" r:id="rId69"/>
    <p:sldId id="382" r:id="rId70"/>
    <p:sldId id="383" r:id="rId71"/>
    <p:sldId id="400" r:id="rId72"/>
    <p:sldId id="353" r:id="rId73"/>
    <p:sldId id="354" r:id="rId74"/>
    <p:sldId id="355" r:id="rId75"/>
    <p:sldId id="361" r:id="rId76"/>
    <p:sldId id="321" r:id="rId77"/>
    <p:sldId id="397" r:id="rId78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93783" autoAdjust="0"/>
  </p:normalViewPr>
  <p:slideViewPr>
    <p:cSldViewPr>
      <p:cViewPr varScale="1">
        <p:scale>
          <a:sx n="108" d="100"/>
          <a:sy n="108" d="100"/>
        </p:scale>
        <p:origin x="1362" y="78"/>
      </p:cViewPr>
      <p:guideLst>
        <p:guide orient="horz" pos="206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7024"/>
    </p:cViewPr>
  </p:sorterViewPr>
  <p:notesViewPr>
    <p:cSldViewPr>
      <p:cViewPr varScale="1">
        <p:scale>
          <a:sx n="86" d="100"/>
          <a:sy n="86" d="100"/>
        </p:scale>
        <p:origin x="3222" y="9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6" Type="http://schemas.openxmlformats.org/officeDocument/2006/relationships/slide" Target="slides/slide67.xml"/><Relationship Id="rId8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82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B86A23-783A-49AB-A0CA-E673B0D0CB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1ED44C-25F7-4CFE-B325-C3A5DD63B2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E1AC84-159C-44F5-B999-03EE71F42406}" type="datetimeFigureOut">
              <a:rPr lang="en-US"/>
              <a:pPr>
                <a:defRPr/>
              </a:pPr>
              <a:t>8/2/2018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4A8173-0476-4232-9695-065B451D74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D7AB23-A0DF-48C0-8DBB-0ABFFA4BFF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6E2E13B-F3E9-42CB-B6EF-D2F2D1F11B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2D2E89-9D6A-4CAD-91EC-25E9AE562F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56B36A-FDF6-48B5-9971-CCB26603586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C6DC4E-DC38-4CAD-917C-D6F5000B26C0}" type="datetimeFigureOut">
              <a:rPr lang="en-US"/>
              <a:pPr>
                <a:defRPr/>
              </a:pPr>
              <a:t>8/2/2018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58E15B3-2669-4D27-B8E6-FD62AF0FC2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970CD6A-1C72-4760-B4F7-F11AF71F7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9E14D6-110E-45BD-AACA-573E34E856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68D5C-4EDC-47FC-9179-CB02515B66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C62283F-5A31-47C6-BCE2-8548366BB1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754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>
            <a:extLst>
              <a:ext uri="{FF2B5EF4-FFF2-40B4-BE49-F238E27FC236}">
                <a16:creationId xmlns:a16="http://schemas.microsoft.com/office/drawing/2014/main" id="{8D841D3A-946C-460B-A8ED-46043989FF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33237">
              <a:spcBef>
                <a:spcPct val="0"/>
              </a:spcBef>
              <a:defRPr/>
            </a:pPr>
            <a:fld id="{583045B8-EC79-4BF7-8BB1-E7116CD20C2D}" type="slidenum">
              <a:rPr lang="en-US" altLang="en-US">
                <a:solidFill>
                  <a:srgbClr val="000000"/>
                </a:solidFill>
              </a:rPr>
              <a:pPr defTabSz="933237">
                <a:spcBef>
                  <a:spcPct val="0"/>
                </a:spcBef>
                <a:defRPr/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5891" name="Rectangle 2">
            <a:extLst>
              <a:ext uri="{FF2B5EF4-FFF2-40B4-BE49-F238E27FC236}">
                <a16:creationId xmlns:a16="http://schemas.microsoft.com/office/drawing/2014/main" id="{0BD6B6DD-0BB5-48FE-901B-3C23999ABB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2" name="Rectangle 3">
            <a:extLst>
              <a:ext uri="{FF2B5EF4-FFF2-40B4-BE49-F238E27FC236}">
                <a16:creationId xmlns:a16="http://schemas.microsoft.com/office/drawing/2014/main" id="{CC236646-D49D-4082-AFEB-F61CA24F0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140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64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908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002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903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>
            <a:extLst>
              <a:ext uri="{FF2B5EF4-FFF2-40B4-BE49-F238E27FC236}">
                <a16:creationId xmlns:a16="http://schemas.microsoft.com/office/drawing/2014/main" id="{22A78C06-A855-4D87-ABEB-EF8B912B84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33237">
              <a:spcBef>
                <a:spcPct val="0"/>
              </a:spcBef>
              <a:defRPr/>
            </a:pPr>
            <a:fld id="{EF0A1981-CBBF-4244-9C8A-B5FF09E213FA}" type="slidenum">
              <a:rPr lang="en-US" altLang="en-US">
                <a:solidFill>
                  <a:srgbClr val="000000"/>
                </a:solidFill>
              </a:rPr>
              <a:pPr defTabSz="933237">
                <a:spcBef>
                  <a:spcPct val="0"/>
                </a:spcBef>
                <a:defRPr/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1011" name="Rectangle 2">
            <a:extLst>
              <a:ext uri="{FF2B5EF4-FFF2-40B4-BE49-F238E27FC236}">
                <a16:creationId xmlns:a16="http://schemas.microsoft.com/office/drawing/2014/main" id="{2E3D7420-A948-4BAB-AF06-E6B47C4281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29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2" name="Rectangle 3">
            <a:extLst>
              <a:ext uri="{FF2B5EF4-FFF2-40B4-BE49-F238E27FC236}">
                <a16:creationId xmlns:a16="http://schemas.microsoft.com/office/drawing/2014/main" id="{ED04BB3B-41AF-4FD2-9945-5377630E0D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0207"/>
            <a:ext cx="5150273" cy="41890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036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>
            <a:extLst>
              <a:ext uri="{FF2B5EF4-FFF2-40B4-BE49-F238E27FC236}">
                <a16:creationId xmlns:a16="http://schemas.microsoft.com/office/drawing/2014/main" id="{85256382-7B4C-4ED6-B45E-AC4B7947C5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CE76B0-EAF4-4242-8535-73DAAE4565C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3059" name="Rectangle 2">
            <a:extLst>
              <a:ext uri="{FF2B5EF4-FFF2-40B4-BE49-F238E27FC236}">
                <a16:creationId xmlns:a16="http://schemas.microsoft.com/office/drawing/2014/main" id="{3F05BFDA-FF35-4337-9308-193DF8B7CB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29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60" name="Rectangle 3">
            <a:extLst>
              <a:ext uri="{FF2B5EF4-FFF2-40B4-BE49-F238E27FC236}">
                <a16:creationId xmlns:a16="http://schemas.microsoft.com/office/drawing/2014/main" id="{BB123C1C-3A60-41AD-A72C-8DA6E758FA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0207"/>
            <a:ext cx="5150273" cy="41890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098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75FB1263-668F-4EED-B8A7-78A8104D47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4C25E7-3BD8-4473-8263-14B695C9A84A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9C93FA52-7C15-4A73-A550-134E5F8E3B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700088"/>
            <a:ext cx="4654550" cy="3490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BFF27A99-F38D-4C9A-913E-1074E96FEE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89" y="4421823"/>
            <a:ext cx="5153525" cy="41874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>
            <a:extLst>
              <a:ext uri="{FF2B5EF4-FFF2-40B4-BE49-F238E27FC236}">
                <a16:creationId xmlns:a16="http://schemas.microsoft.com/office/drawing/2014/main" id="{DFA8A12E-9574-4E67-B19D-C6609C69B6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C82C17-B8CD-4354-9FD6-9F2FF673A962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id="{F482EEF8-034A-4067-97CF-B157FA0703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29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20" name="Rectangle 3">
            <a:extLst>
              <a:ext uri="{FF2B5EF4-FFF2-40B4-BE49-F238E27FC236}">
                <a16:creationId xmlns:a16="http://schemas.microsoft.com/office/drawing/2014/main" id="{C648F479-EA23-4F34-9CEA-7F8B97FD4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0207"/>
            <a:ext cx="5150273" cy="41890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499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646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001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9345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8810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630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243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2668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7879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2389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0627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>
            <a:extLst>
              <a:ext uri="{FF2B5EF4-FFF2-40B4-BE49-F238E27FC236}">
                <a16:creationId xmlns:a16="http://schemas.microsoft.com/office/drawing/2014/main" id="{D95DACDC-CBA1-448D-B54A-FCA88A6EB5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>
            <a:extLst>
              <a:ext uri="{FF2B5EF4-FFF2-40B4-BE49-F238E27FC236}">
                <a16:creationId xmlns:a16="http://schemas.microsoft.com/office/drawing/2014/main" id="{E83B5564-AF90-42C3-9F0D-086DCFF969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9508" name="Slide Number Placeholder 3">
            <a:extLst>
              <a:ext uri="{FF2B5EF4-FFF2-40B4-BE49-F238E27FC236}">
                <a16:creationId xmlns:a16="http://schemas.microsoft.com/office/drawing/2014/main" id="{3D25ABC9-E3CD-49CC-81F7-2FE38560F2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BCA963-EBCC-417C-8804-01D859E8D1B9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1927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0632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7384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6770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9639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9214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5607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>
            <a:extLst>
              <a:ext uri="{FF2B5EF4-FFF2-40B4-BE49-F238E27FC236}">
                <a16:creationId xmlns:a16="http://schemas.microsoft.com/office/drawing/2014/main" id="{E36C2EB2-0E1D-4705-8BE1-9A4D695647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E4A37F-CEB3-49BC-8E40-10E175F82438}" type="slidenum">
              <a:rPr lang="en-US" altLang="en-US" smtClean="0">
                <a:solidFill>
                  <a:srgbClr val="FFFFFF"/>
                </a:solidFill>
              </a:rPr>
              <a:pPr>
                <a:spcBef>
                  <a:spcPct val="0"/>
                </a:spcBef>
              </a:pPr>
              <a:t>36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56675" name="Rectangle 2">
            <a:extLst>
              <a:ext uri="{FF2B5EF4-FFF2-40B4-BE49-F238E27FC236}">
                <a16:creationId xmlns:a16="http://schemas.microsoft.com/office/drawing/2014/main" id="{ACD3B76A-EC26-475E-9BCA-7C84409CE5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6" name="Rectangle 3">
            <a:extLst>
              <a:ext uri="{FF2B5EF4-FFF2-40B4-BE49-F238E27FC236}">
                <a16:creationId xmlns:a16="http://schemas.microsoft.com/office/drawing/2014/main" id="{F3DC6850-9A5D-44EF-879F-279F15C136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Picture: </a:t>
            </a: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The University of Kansas Medical Center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5307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7534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731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1DC3060C-8526-416D-8404-540F2E2CB1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B16524-3AC8-4BE2-8180-8DC39EDA5AFF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15BE38B4-A2A4-4FB5-8D78-01A32B0681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6138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B7AC1345-7AB3-4E7C-8AE2-615518CE9E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5108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2130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4368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>
            <a:extLst>
              <a:ext uri="{FF2B5EF4-FFF2-40B4-BE49-F238E27FC236}">
                <a16:creationId xmlns:a16="http://schemas.microsoft.com/office/drawing/2014/main" id="{1A51A594-FAA7-487A-A91E-7078DABAAF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2F7790-9D80-4CF4-A215-90FD9D66CCE7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2819" name="Rectangle 2">
            <a:extLst>
              <a:ext uri="{FF2B5EF4-FFF2-40B4-BE49-F238E27FC236}">
                <a16:creationId xmlns:a16="http://schemas.microsoft.com/office/drawing/2014/main" id="{F2613B97-290A-412A-A6BB-544B0BE162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20" name="Rectangle 3">
            <a:extLst>
              <a:ext uri="{FF2B5EF4-FFF2-40B4-BE49-F238E27FC236}">
                <a16:creationId xmlns:a16="http://schemas.microsoft.com/office/drawing/2014/main" id="{ECB66168-055D-4D41-B50B-2DB7C11BB2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12703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>
            <a:extLst>
              <a:ext uri="{FF2B5EF4-FFF2-40B4-BE49-F238E27FC236}">
                <a16:creationId xmlns:a16="http://schemas.microsoft.com/office/drawing/2014/main" id="{CA1DF948-2032-47A4-BADB-9D78244E6E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2">
            <a:extLst>
              <a:ext uri="{FF2B5EF4-FFF2-40B4-BE49-F238E27FC236}">
                <a16:creationId xmlns:a16="http://schemas.microsoft.com/office/drawing/2014/main" id="{9FC6D387-A594-46C8-AD27-AD72FB3270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65892" name="Slide Number Placeholder 3">
            <a:extLst>
              <a:ext uri="{FF2B5EF4-FFF2-40B4-BE49-F238E27FC236}">
                <a16:creationId xmlns:a16="http://schemas.microsoft.com/office/drawing/2014/main" id="{64BEAF22-C602-4C43-9412-FF065C365C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75505F-6F35-49AC-A401-53E20F632BCD}" type="slidenum">
              <a:rPr lang="en-US" altLang="en-US" smtClean="0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3781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9187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4659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954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DD244994-6758-49F5-81F1-5152239E12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B2ECEA-17BA-479E-BB04-4FA25A6D01CD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B765119E-8847-40BE-8CA2-FABFC236E1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BB1FFE61-9669-4891-AF07-8D0C0985D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03112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09722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8158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24447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06205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>
            <a:extLst>
              <a:ext uri="{FF2B5EF4-FFF2-40B4-BE49-F238E27FC236}">
                <a16:creationId xmlns:a16="http://schemas.microsoft.com/office/drawing/2014/main" id="{91288D1F-CCD5-4A97-8393-104E01568F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CE0C99-F1C8-446B-B27E-D8AD2B68992B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6371" name="Rectangle 2">
            <a:extLst>
              <a:ext uri="{FF2B5EF4-FFF2-40B4-BE49-F238E27FC236}">
                <a16:creationId xmlns:a16="http://schemas.microsoft.com/office/drawing/2014/main" id="{DEAA3A94-CD49-481B-B158-2F2FA468BB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5388" y="706438"/>
            <a:ext cx="4637087" cy="3476625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2" name="Rectangle 3">
            <a:extLst>
              <a:ext uri="{FF2B5EF4-FFF2-40B4-BE49-F238E27FC236}">
                <a16:creationId xmlns:a16="http://schemas.microsoft.com/office/drawing/2014/main" id="{60B9FCED-1BC1-4B31-B58D-5E5AF64B71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0207"/>
            <a:ext cx="5150273" cy="41890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963" tIns="46982" rIns="93963" bIns="4698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31592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85669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93075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741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84394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45781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77275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>
            <a:extLst>
              <a:ext uri="{FF2B5EF4-FFF2-40B4-BE49-F238E27FC236}">
                <a16:creationId xmlns:a16="http://schemas.microsoft.com/office/drawing/2014/main" id="{532E7FB8-32A0-4B6A-A37E-9A3A36D634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D053F6-1885-4D1C-B5BA-788BBA94C73F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2515" name="Rectangle 2">
            <a:extLst>
              <a:ext uri="{FF2B5EF4-FFF2-40B4-BE49-F238E27FC236}">
                <a16:creationId xmlns:a16="http://schemas.microsoft.com/office/drawing/2014/main" id="{DFB9BBE0-96D0-4B73-A20D-7845E9D0A1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0463" y="663575"/>
            <a:ext cx="4732337" cy="3549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6" name="Rectangle 3">
            <a:extLst>
              <a:ext uri="{FF2B5EF4-FFF2-40B4-BE49-F238E27FC236}">
                <a16:creationId xmlns:a16="http://schemas.microsoft.com/office/drawing/2014/main" id="{BF56DE3D-5E7D-4737-9D26-91C7C503A1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54297" y="4431520"/>
            <a:ext cx="5142144" cy="4213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400" tIns="44201" rIns="88400" bIns="4420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41146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69926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31861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>
            <a:extLst>
              <a:ext uri="{FF2B5EF4-FFF2-40B4-BE49-F238E27FC236}">
                <a16:creationId xmlns:a16="http://schemas.microsoft.com/office/drawing/2014/main" id="{D6E007AC-481E-43B6-BE39-29157B40F2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F06461-91BF-4CD8-84DB-19C2D0BBF95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7635" name="Rectangle 2">
            <a:extLst>
              <a:ext uri="{FF2B5EF4-FFF2-40B4-BE49-F238E27FC236}">
                <a16:creationId xmlns:a16="http://schemas.microsoft.com/office/drawing/2014/main" id="{142E5CFC-2186-4AA2-BA97-3BC4B8E13F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00088"/>
            <a:ext cx="46529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6" name="Rectangle 3">
            <a:extLst>
              <a:ext uri="{FF2B5EF4-FFF2-40B4-BE49-F238E27FC236}">
                <a16:creationId xmlns:a16="http://schemas.microsoft.com/office/drawing/2014/main" id="{DA3EA760-8476-47A5-9483-44935F5265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0686" y="4420207"/>
            <a:ext cx="5621731" cy="41890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43844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63733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458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F248125D-6E20-4D8C-ADD0-A7DC74BD47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69B914-B415-4B3F-B275-B153DE3EFC6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75D316AF-A9E1-4DE7-896F-3E29680AC8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AC192BC4-90B5-47EB-B5A4-C255C6EBCC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62283F-5A31-47C6-BCE2-8548366BB15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35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84842A48-7201-4250-887B-F6D2CF669F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fld id="{D30D2238-17C3-48F6-900E-3C933D2FFAC0}" type="slidenum">
              <a:rPr lang="en-US" altLang="en-US" kern="0" smtClean="0">
                <a:solidFill>
                  <a:srgbClr val="000000"/>
                </a:solidFill>
              </a:rPr>
              <a:pPr fontAlgn="auto">
                <a:spcBef>
                  <a:spcPct val="0"/>
                </a:spcBef>
                <a:spcAft>
                  <a:spcPts val="0"/>
                </a:spcAft>
                <a:defRPr/>
              </a:pPr>
              <a:t>9</a:t>
            </a:fld>
            <a:endParaRPr lang="en-US" altLang="en-US" kern="0">
              <a:solidFill>
                <a:srgbClr val="000000"/>
              </a:solidFill>
            </a:endParaRPr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A866E91E-DD17-4563-9B7D-F4435FCF2E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688CA078-051C-47A2-8A4A-F683807B51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08" tIns="46655" rIns="93308" bIns="4665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9F5D72-DACE-4CEB-B040-F1B8C59737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BAAB64-F0D3-4030-8C35-4F218F609D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F0F126-4EC5-4251-AC02-BF58FA7511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42F34-D37E-4545-9C1A-3351FB0787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09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6916AE-928F-43A4-B1C1-6BD28BB6AF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3817A1-B928-48B6-B2B9-D3D9D5CD47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AA949D-DD90-4DE9-8C17-D3DEB7DB0B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7EC2-351C-447C-8B94-8AFC4D091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53851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D9F38CE-BDFA-4225-80D9-00D2BAE4B0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E2F04E2-8A50-4186-9655-6F79EFDE81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020D005-1C71-477A-BBB3-6B85197654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DF5AE-1A2F-4C33-955F-9F51286441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5646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F730A52-F328-425E-86EC-5703FAB3B7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8E7DA57-EFA3-4E07-868A-F2A327B3E6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3D2A0F6-5FB9-4735-AADD-26C1F80C01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20351-2770-4C42-B3B0-DF1A6A3231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10089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F03719-D25A-4ED0-889C-3930ADE11F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DD34E-3579-4314-A1C6-16E8259D4D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4821B-CA72-441D-BC93-8F858A6BCF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212BA-1D29-4B19-BECC-53921375E4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6154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0D1D3-0A62-4BB8-93B0-5130B8C0EF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81C058-CF06-4F65-A98C-58CF35E793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CE727-5079-4127-ADC6-4FAAA99297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FC6C-A422-4A38-A801-5A79EBEC91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67161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A26476-D596-40FC-9EAD-067906AE49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5F4475-2600-4C79-92D1-32BCD52BDE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612D8C-DAF4-4368-9201-C92C1EC580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CEF2B-261E-4CEB-AEFA-D0B2C16242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22473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516D14-2CAC-45BC-B651-9DDC523E1B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1ACFAC-6E4A-4A5E-B731-1EA04E2642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FA9D00-CC9B-4321-A37E-801FCCC484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FEFC9-4975-4544-A629-CEE902CFC2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0968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0A4970-5A87-41D0-95A6-621133D9D0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17E856-84ED-41E6-8BAA-3044E4F5D2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BA393A-4FCE-44BE-BAEE-5A08216C53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9EC81-02D6-4A8E-8327-362FB6B335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8513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89EE1C-A8F8-4710-A044-A4E9C1C029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B5F9BC-D0E6-40D9-A865-CF1FA57885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636EEA-0407-4A99-A983-B1872390D1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7BA2E-9977-4B14-80F4-C2A7E964C3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7344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275385-FF51-4281-A527-36C5E37498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9F692F-8ED3-4C9A-A53C-7B06DF133A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BE54E6-5E59-49BD-8B41-02C317C220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24730-5E00-4036-AF7C-0954A6D29F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9066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CF9A94-8F30-4A84-BB87-A0A278B2C9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7652DB-C952-4205-A5C8-9E7EF87E71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5B2ADB-3C07-4FD0-A255-57D79CF713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735A6-D254-4167-9995-E02B830E89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9680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705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705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39C26C-E1E3-42DA-8BCB-4B40194B5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D434B3-BDBE-49AD-A74A-0F97B4AD93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8B85D7-0E53-4535-8418-06331393DB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C168B-78FC-4D36-BBC5-3D812E061B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93311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DB5CE582-44EB-4C8C-80AB-34664BC860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A70BE299-5450-4B79-B8B3-41939B0271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9CD17FC4-73B3-4A3E-9748-FA201034F0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E20DD-EE85-4C85-B089-6E26A948F7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59504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198BDAB-22EB-4823-A3A5-48B242CC86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5FC6264-990A-4403-B2D3-9D253BEF73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E5ADA56-A4BA-4B10-AB8B-58A99D4252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5A367-852B-4922-AE97-B379E04CFE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4861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A023AF2-418E-4226-AF61-7DB605E540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912C0A-E949-41EA-94C3-918B58042D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4EE3920-E186-4F1F-BB1B-A20D4DE9FA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65E8-78EC-4352-AD98-8CCFD4F481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95571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968B83A-729E-4A27-85D6-D72A0476D0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F536AF1-8A17-42CA-91DF-985041A751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AF375F-B773-46F3-AFA9-307C591F1A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3BBE0-2579-42F8-BB3A-DE9CDB739B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32947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4F4E0FD4-7606-4A55-88AE-4D7BA64BCE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ADEA4473-A5E4-4D59-8BBE-05B35ACEBE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279CC5A1-2C4E-4B36-9D0C-98D0BF0768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DAD30-B2C2-496F-9876-610E175298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5887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629C3702-BD4F-45AA-BB50-C973034D22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736AB0C8-48C2-465A-94EA-ABE95718DF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89E19C80-F3E1-4DAB-A163-E4942003EB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3ACE7-2EF2-4DF5-855D-C082A0860E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25427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C322C7-04AD-44DA-A907-D2DE709E38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CC0910-5F6F-447B-8363-49D1C8187D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DFB4E8-5439-44A4-A487-386C462FB2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C0761-F8AC-4C7F-99A2-A0BF587C78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6819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D51D83-55F7-49C4-93CE-54EE5DEF92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593F5B-3353-453D-BDFE-96A8478AA0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CBB030-6BFF-42CD-8067-87A49621DE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12D01-B4D9-43C8-9FC7-BE9965777E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318404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9A56A389-FC2C-4029-9280-EF0558DDDB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BA78E000-B515-43DD-8380-B58EE23B4A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9FAD41A7-E9C7-4C88-A4F0-1AA3B03ECF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D4238-4C5B-4BAA-964E-7313480DB2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4243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52101831-C89F-4350-A682-5C388D16B6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2F5801F6-1D92-4BCF-968E-A7A2557E4E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0CAF2AB9-9FA6-48FD-8DD4-8D2787AC30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B8F62-5273-4A82-9466-9202A6188D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862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42291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10100" y="1219200"/>
            <a:ext cx="4229100" cy="5486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810C8-D25A-42EE-BF89-B6BF0C4226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E12507-64BF-4FFC-A522-681A573547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7CEDE-0114-43D1-9079-D0E8370540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C886F-F828-474D-9183-0CDD0E680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88596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4D3212F4-12F3-4E4C-A3CA-276EA8FE86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E3300262-B1E3-4D13-B642-871C86CA4B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1D452A80-4C8D-49F1-88FE-13CDC9765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A378C-06EE-44E1-8110-2F1C5B1978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13492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CC3EC7D9-2A25-497B-A643-1591D96221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1470206E-5991-4145-828E-65F1A67678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95317C4-B084-4F30-87CA-B7FFD1C693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24BD0-BFEE-4620-AD00-428D788866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582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3BDA4F-65D8-44D4-91DB-25CA121D26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0E16A1-2EA6-4B12-827D-81DC2A04EC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2BE76D-CF17-4390-BA9F-6573D3EDB4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E4577-862E-4582-BA27-96B80A30D1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815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C474C1-ED02-465B-93C9-84011F04B5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C456B6-FD7B-43CD-9934-19F5159BCF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DF8860-6CFE-426F-857E-0BE0D330C7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53CA4-4AB1-4F5C-A619-DDE10D6F04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704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8FA838-D895-4191-A47C-D7720C957E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86E230-C67F-438F-A230-CEDD5A3723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FEC6C3-BFE1-43E0-8166-C40EECADA1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72985-34A5-4117-AB60-0DD2A5CF8E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069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0CAA9-3DBF-46EF-AB8B-E83BB62700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B11AF8-641A-4F53-838A-1F055F0771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E9BC9-74CE-425E-B3AD-E4C7807ADE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21C3E-4FEC-4FD5-8822-33E6D6576F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104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A81BCD0-EDEB-4BE2-BCB5-A691A6BF53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B733604-D0DF-4998-BD26-1BCDF7453F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D1101D8-96E2-428B-B4A2-1ABF40BB6E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FF4FA-4E7F-451F-87E0-6B5FA4FFC4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937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FF4F0BF-4FCA-41F7-AD56-434C37A1A9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AA52944-E25E-4834-B30F-06E26F86E9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2C231D-EF78-491D-9E7C-85BC7317D7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07E8E-6EF3-482B-96CA-806CDD6DE1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361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F0F1992-BE95-4BFE-828C-C1FC398294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F3604DB-7904-48D0-B705-6DAF636647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272E1FA-C4BE-4C94-8153-156D1F209E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A26C8-776A-4A25-AB97-A736DDFF51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012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0E78D6-0251-4170-BE74-7E5C45CB79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28F74B-44BE-4C5E-8003-8E3F4AEE88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7891D9-E00E-4360-9DD6-C092F54440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D6F4C-8ED0-4E0F-899D-50CA0B5FCD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407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84B19-7E79-47B5-ACB8-489E4870EF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F5425-398B-406B-808C-6D0601B018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689D2-5648-47CF-B180-FA77051EF8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2FA24-021B-4706-AE01-5A18EE8F35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20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82FA8-9713-4F9B-B50B-8D6267AE57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ED9C9-6CA3-4089-8496-7999939DBF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A1D6C-EBCB-4D80-90F7-5954491070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6BF68-01D4-48A4-89B2-CA106A1115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445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D2ACF5-7CA1-4C9E-880D-392F96768D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55A74A-CBE7-4B37-A36E-7764970B94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09C248-F854-455A-9CD9-6082F080F9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B6E16-5735-45AB-A94B-32A6E4C615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959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BA1645-918A-4865-872C-E7773DA06B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ED87A5-4C7B-43FF-B91F-48112ABD06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7D0494-4C96-47EB-A1BF-F8BE2D5447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34090-54CA-46E5-A2B3-5487871688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87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40C568-D8E6-4E13-A10A-0B75274C20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69B8D-DC12-4CF6-8FF9-30D30116DC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CDA56-8787-4E65-809A-02846AE22E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6E568-E05B-416F-9405-3260C0AEAA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472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A1194-5A80-48BA-9C46-84E62CBA00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80576-7BE1-4A80-A6D8-79E52E4996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725B6-E5B8-4094-B330-502F25C23D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800D7-539D-4895-9C27-6293784485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6317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ADFDE-7637-406B-B511-9302661E06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88C35-43EE-4D9A-9D64-A58C801F7E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F1BFBD-F1EA-47BC-B911-DDC7A722DC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DDA44-D413-4B3D-8887-140BEE2EB9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462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AB49E-BE73-4352-B7EF-32638230A5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F746E-C916-40B1-A4FB-FEC6F24BBF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7EAC3-54F5-411F-A4DD-35692BDA89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88A1-8738-4476-9791-60D02F6E62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478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DE6996-AC9D-4712-9147-5DA5371114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5A3FAF-3906-4067-A172-CF3ADE2A4C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CFE972-D2D5-490F-968F-F20AD11D36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DC4C32-73EC-4EF7-87B7-0C5A543368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477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ABE559-0F91-49BE-A7A0-BE1EC8D86D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9527DB-21B6-4696-B784-EE62E17004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B85B28-D65E-41CB-8E0A-80CB2D1237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BF9B4B-A84B-4D7D-A39F-D385AC57B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32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40CB20-8C82-43CE-9675-D9082C92AE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360746-A198-4904-A0E3-16E8371483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E7E226-9291-4C02-A5F9-912B4CF1B6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DB15E-9FDD-48CD-8525-A737477587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3983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F8DAB0-8FAC-44AC-A092-C44013D799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863470-499D-4945-9F11-E8C6FD69BC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D50673-62CE-4876-B34D-B9808F5366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26EE145-514F-4478-8A16-E64D8FC461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358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E8FB9-1D7A-47E3-91BB-E2CBE57A52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50C0B-D907-45A5-8F35-617EE4D10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5684F-94EE-4B26-AE12-A5BC203715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DCCD40B-3B55-4692-AB14-DC1D18E04A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446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18B2B63-D050-4B46-8A81-59AC5EC74D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64AF582-267F-4EF1-B338-ED08C03A5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579E920-0DF9-41F6-A216-8302024552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5CF286-92A4-4B1B-BD3E-528FF062DA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7139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9773769-C67A-4013-B30E-0007A7415A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116AF7E-72CE-4BF3-991C-6CCF0F2743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57D3AD0-DA83-406F-9EE8-E9410E479D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DE8BDA7-1163-4AA4-A2A9-50E79E633A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0581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5A44C1A-C724-4AA0-AA11-4F58098804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0B1A1AE-C9F5-46A2-A9BB-DA67B2C931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BABEE9A-C5F9-4C52-BC0D-BA308FD5F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4F2D24-939F-4B4A-B7BD-CC8D2925DC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4388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A6EDB-4A43-43D3-83E5-92F0530DB7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334FE-C477-45E0-8035-ABC1A5DCA6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490FD6-F660-42C5-8B78-F1A4E17E84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5C1B4BA-D152-45D1-BB37-63748AF776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9887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2A5B1B-470B-45D2-B12D-5CF0B60D0A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48C4A-EFF5-47EB-A05D-E0851F2AC8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09661-1F6A-4979-A75D-190D01554C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5BCB2EF-EFC2-46E2-850B-5FE41CFED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3735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10E265-8369-45C3-BFA9-22A120B4E9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2E3951-5622-4528-ACDA-507AD3136A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09AE8B-6D4A-4E89-AEE1-FA1521F78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699976B-0DA6-4609-B31A-587BF6DFE1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9917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316EA4-DBEF-41B4-BE9F-6F1600D65F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8548E1-A567-4F71-A5E4-2F6925E419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8CE1F9-1984-425C-B615-DB4209B1C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52C643-3820-4D44-9529-B2E03AB0BE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692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88788-36DA-4487-8B8E-407AF9AFB3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061E0-BE9D-4789-AFC1-EE9B62E5D3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A9BED6-0BC6-48A9-89C3-998314AAAC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FDB820F-A758-4534-9A08-0A392AF939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98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CC18E-A6EC-4A34-BEB8-3B4F581044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EE5CD-54F4-46EC-BCF2-B86AA8CC61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A9F07-2E09-47CD-A86F-584F27F65C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24105-F793-4A1D-BB96-9DF41BB74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674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BBFBA-F10C-4651-ABFC-36A30112A9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79113-A19A-49F0-ACEC-9A0EEEA880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F67157-B59F-4E34-9869-CFFB647BD9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76E3E17-AF45-47C0-9CDF-3A2509C907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772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C6D90-B160-4F2A-BB64-917E668DEA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E9BF0-D564-4DCE-96D1-72085DDAAD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8CE5C-C351-4695-A591-AA82EF41CD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A38FAFD-25C5-44F4-B2FA-8C2157B3D0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1554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55608-0F81-4B18-A8A2-977EB906CB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B47E3-8982-4AAE-B6EB-D0983FD86F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603D9-2FF7-4F04-AF8E-126C9069A5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F4A9014-847B-44E3-BFCD-2A6D66A7AE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791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10B1D4-AE31-4B5F-AB8D-FCE122FC1A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5B51AF-9BEF-4FE6-928C-563E3FCFDB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975B42-0F0B-4F94-B77F-DD9B79B483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4EAFD02-36A7-4D9C-9070-0B0CCC734C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7889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6A7662-C2BC-4882-8A58-623D4BB4EA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74A753-AD24-401E-8B33-DB35432B6C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581FBC-4D72-48E9-AF09-3238EFEDB0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03550D1-A541-453B-BC8D-9BB2C80360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6243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750539-7D6D-44DD-AC20-F8330181B6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3AAADF-E1ED-4EC1-84CE-8D7A28BDAE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E0CECF-09AA-458D-B090-CF5BE1771B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96253CF-DAF9-4CB7-B395-48FFDC3112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8597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A31CBC-F028-429D-9E20-5FCEEBD858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0E854-5A08-424C-A8C7-256E9E033B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D50E7-3AD6-4ACE-9222-B06F900856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8A255D-A7E9-4F4D-B3E2-DB8E98F81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6589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979F498-CFD8-4EB2-A314-81D2DB9CDB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A95A9BF-FF3F-4A9E-A696-BC97018302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A35F342-FEDF-450A-8C81-D4F99AE660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A6AC0F2-CA96-4FD5-8AB9-8478D57C9C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6502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0B1F5E8-6A93-42B4-B2EF-E5920AD5CA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163420-B772-4D5F-9722-A70B758223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B33918-C244-49CB-BFDA-22B26ADE22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A260466-3099-41BB-B53A-950E41205A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1821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673FF1C-A621-409F-A14F-CEC3847DB5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9DAC2EA-3433-4543-B40F-6038CAF92D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B32A881-A8F5-4C9A-8185-08B8DC92AE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00BB630-E1D7-4F70-9D2C-A664AB475E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40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9E31DA-5343-471E-9DE3-13873366F9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04128A8-85C3-4140-A5D6-9BDC69EDD9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2B5098F-0B12-4FB4-A613-5EEC688ED0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13615-4624-4607-A737-EB3503895E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7925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7B5B3-3A1A-4240-BB71-357EC3FD8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B253E-C1B6-4D2E-885A-7D05602732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CC6DF-DB5B-44C4-88DB-0EB4F65050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9CCA54-8F86-4D55-A99F-DBF21556DB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22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961A2-39FE-4368-89D0-65A622515E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4B204-B8BB-4948-8758-EE6AB1A9CB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0C9A88-A6D0-433E-8B17-0F11810DB8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058F37-0F82-4138-ADC7-2C717100BD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4178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222009-B550-4C74-A26C-5EDD7E961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E0AFB7-C575-4F11-9AE9-E167E68875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4CF013-B1BA-48FD-B672-C5DAC69C60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AE5E0C8-38BD-4C42-A695-3527827C08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4181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3E9175-EEF4-4E17-8E22-EBCB065709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6D5243-300E-4AE8-A72A-68F6AADF23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166EE1-68EC-46B5-B672-A1B11510B6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E8D440-A4C7-4C51-A9C1-0E6187F054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6116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EBA00-7644-47B4-B2D9-62DDDDCB2C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0D884-429D-4A02-B91C-C2EB0411E1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508E2D-B5F0-4F4D-816D-E31C252D11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8C0DEC0-F22D-4C9A-BC52-A87E3352E1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5078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D7751C-2D23-4915-9E0F-08BDE23FE9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1D37BC-3D23-48EE-94FC-3F861559C1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BCD02C-B7C2-466D-A8D0-A78B462FDA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2CFB7-1C72-4572-9DFE-3C4D741F24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8150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12AE8F-95ED-4AAE-8332-D06360C613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87F809-E504-4BC1-8449-EEBF30955B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458975-8968-4E25-8011-EE2C866EFF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FF6B0-9EB9-41F1-A8A8-89E35434C0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9547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3959FE-10AB-431D-AD8D-B5C5B5F40B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D30289-08E2-4B60-B1C0-77AB3DA7CF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984E07-4980-4AF6-AF70-69D83B1D8B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5712E-3246-4053-90DE-A5C19DD567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1606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37F63-B332-4A14-BEED-8EB6D6E305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1DFA6C-0D07-415C-AF99-F4998CFCA7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3A392-85A4-4BD5-B661-B5788E6D10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126C3-6B64-463C-9817-B9CF8E60B0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4806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7486856-9E96-4D48-BBE3-DB0BC218E0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0F5F0B6-58C2-41F5-B4EC-FFAAE689DB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D108620-5432-4F8E-8687-05D2B38594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E70A7-02D6-419E-B38D-608B508750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29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EDA2CCF-8D31-4919-9564-D195CE2C1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0E4125F-6A96-4979-BF56-833B44F063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6B6028D-1295-4A3B-8226-FB3DDAF2CB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09F87-738A-4FEA-8EA5-F4F9DF60A6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2130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974843F-550F-46B9-A264-10FF2FB450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BA4DCA-FCBD-4E28-BD22-2ACAB395A9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13131B3-2FCF-46DF-840A-48B84A9696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9501B-B319-40F9-9408-5C892D73F9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4530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F3CFE91-9DED-4D25-866A-4A16CF39FF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10DC65A-EF44-41EE-9787-79BE10E6CE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3E95D84-9727-43CC-98BA-2C1FDF9C93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14E4-F5BD-46D2-AA1C-64E0C0C82D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2153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90427-CDAC-4D37-B8EA-FED20F5215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23BAD5-F97C-4564-A1B6-DBD3B2DF19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41692-44EF-428F-A1A3-36811B4BE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1C099-459D-4196-8C87-4EB765A112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1971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26B348-7F4A-43F1-AD37-6B76F302F8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8E85C-0AF3-4103-A1DD-D9BFC5BA7D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9CF98-2897-4E56-B735-82E85F0327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9B6B7-FC80-4BE3-B59A-03FF548156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8916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0FBD75-9408-4004-A151-F7C66D53CA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CBA243-0D61-48D0-8A6F-16FC4B5762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1CC1B4-041B-4267-8EFB-E182A4312E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9456A-4D65-4BCE-8F64-4FD73CCF08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6459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014043-8517-42A2-A6AC-AB0E31B952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6A8656-7215-4157-BEAE-6272CAC36C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FB93E3-F1FF-44DB-8A2A-546402D059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578C3-410D-4BCC-97E4-A73F198525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8320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999AA-EC94-4D89-9BA6-4140C70296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14655-7D25-490B-B837-5FA02703C5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488C7-EAFB-42D6-88A6-C1E77B73B1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57C78-8DF1-45B9-ABA4-8F1BCCA5E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6028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A37F0-B225-4B1E-96D0-A5AA1E909A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21E6D-BFF6-4130-9588-561C60A95D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9F047-FB78-41A5-B115-6CE6EF20E5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77FC7-5794-4BDF-B654-D75E95AED9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2500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1BCD6-F052-46F8-ACFE-43C9898842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8C917-D429-4482-BD37-37222D4C2D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BC045-D3B7-48FC-B200-F8182A4683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F7830-D16F-4C23-ADCA-3EA1EAD7CD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7580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1807F-A31D-429E-AD9F-B7DFB3BDFC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D54BD2-4766-496B-B37A-5B682E63CD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9831D-E61D-4F6C-A0D6-A9B9AF0B5A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E2B8F-1F03-4FAE-BD9E-5A5700BFE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443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5040ACF-71AF-49D5-811D-7A9BBFDF83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B55741-8943-405E-8800-6DA9A88D19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A872AB9-5E30-4E2A-9694-41059D4C5D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30621-FFD2-4964-81AB-59DF628CA6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3328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E72760-0ACE-40D7-8F95-F62B508A13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FEE5D0-2254-48BE-9E2F-CEA0F21668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FFA355-B1B0-45AF-ABBC-F932E9E3D1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1F026-3330-43C1-BE5F-49BDD0676B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2992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4495800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C6D157-AD7F-48B8-89DA-F886275412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80FAFA-C7FC-4649-ADD4-282D5BE683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E79E55-C83E-4A8B-B3D1-9A6D9DDE03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4390E-80F6-41CC-A283-EDBA3B39C7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1200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1526C7-1369-455E-81BA-71C9075CE8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CF8969-A32D-42D7-A8EB-EBCDC7AE84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F81340-1E61-4D0A-84E6-668A89A9FF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005D-BF08-4DE1-9D42-D96C04E9DB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4663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BAD07-82B3-4DB2-86AB-617760DDB7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44468-8338-43C2-993C-1163F33992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71A37-7D1D-4EFE-AE9A-E203C5558F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48AD4-E70C-479E-AD06-2E0B376C59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9487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2AA7EDE-5CA8-49B5-8723-769821C927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59A2F06-CFB1-402A-8D0C-7B63E1A6BE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670090E-60BB-4EB8-BDEB-2A26ACB1F8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725D7-B524-4442-8EE5-C96FB63035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4821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E6B814-6771-48ED-B92D-A49A1CC267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8D0DE5A-AB26-4CEA-8DDB-D856F6D2DC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9D8CA3C-2206-457F-A492-75D38F0F9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3B956-7A80-4905-AA88-89EE998D01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169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4C7F99A-5038-417E-96B2-1D1F489FF9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680EF05-F01F-498F-A0AC-BCA2E9FB0F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95558CD-99A6-4F0F-8B90-190A1AA84E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83419-68B0-4149-A1A3-260A0E35BD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1793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6DC21-63BE-4DCF-8F62-715FBD63AF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BFB69-3A4A-4CD6-88DA-97611474C2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0D0F1-ED3C-420E-8E0C-018D9FB17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A155D-B045-49E9-88A0-4FCA2AC2D9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0449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2EDFA-ADD6-42AA-BEF6-0DB9A8C3B4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75DEF-98E6-4946-B538-19AC9B24DF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EE7B5-FB9F-474C-B6ED-036C6B2FE2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2F24B-B916-4271-B864-96DC105EDA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0072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1AF92F-F4A8-4CD3-90F8-61CC9901D0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CFAD7E-18D8-46D1-9009-CAC484E294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BC67D0-517F-4AB1-A3E5-F644BDE08A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B6CC0-873A-477F-9FBA-9A09BB8A8E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06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0FE18-A224-490B-8538-957EE3EED9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33E26-6C0E-4840-89AC-FB24959BB2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C9DC56-2766-4F4B-9083-0A01E4D5C0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EA513-AD17-47A5-B035-0076009F27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9919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D89020-A722-4A24-8AA6-733CC325BF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5BC5D0-035D-4709-B9F0-58CF7BD406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B59725-2554-46FD-8990-B1195E73D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F45BB-C7BD-4154-A0AA-42093EB490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7829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A4F9E7-D0D9-4AE3-819B-BB16C4B026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9ACB83-2687-4EBA-B391-9BB0CEE3F5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8E0D0F-055C-4BA6-BFC6-493B2DC0A1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EAF68-B10F-4B06-8BDD-B473AC909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1913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85FCBA-9AFF-4FF9-B320-50B6263EF7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8BAD67-70B3-425F-A0F5-967910E0D1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8FBA73-5285-4EBB-A55F-48C0D323CE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A0D34-3C23-42D2-84FE-F75F3BDBCF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1552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BBD1ED-74AD-40CA-B299-E0E36898D7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2C26CE-4404-4C8D-B534-7129036736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5E1E51-6612-4B51-AB7D-7B759DECFC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AEEFA-96C5-4161-A4CE-8F712B1CF7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3491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D4F70-7293-44F7-80DE-3319C80912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ACC69-B17D-4A68-BA3E-C893D396C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61DAF-8C2F-426E-8526-7502094CB2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B1B51-05A2-44AC-B7DF-EBFCBBCA86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0028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A39CA9-F4A6-45AF-B805-D9752B85F4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2BD635E-A44F-45F6-8D2F-A6362EFD4B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13331BB-BA43-4BBF-8364-23D0BE12F1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8FA55-D477-4C6C-A0F8-331C1500D6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7546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7745BEA-821C-4B05-991A-C9DA81F1B3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5CD3603-EDFB-4A1D-B5F4-179FC4A70C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D6506F-3355-4720-8323-862D92A751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E2A28-D055-4EF2-BE50-6BA241223E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7436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EB7904A-3B6A-4F0D-A37E-C0A6061EAA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B0724F8-A2E5-49AB-B6AA-FDCE146B8C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59595A9-3553-42D1-B3B0-C94DA1C120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3F93C-ADAB-4DEC-9072-22F9893B99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6693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70868-630F-40C7-B3C7-55C3D21FF5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3DC71-C346-44F1-A73A-73898B1BAB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60DC5-E0CB-48BF-B9FA-8F436E5126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1CA33-9A28-4EFC-B90B-99CDF316A7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7840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7E9A0-8763-4AA0-BB82-F190CD82D2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90081-6EFA-42ED-BBA4-FAF668D5C5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4CC03-4597-4B2D-AEA3-8FE08F5847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C3BF9-948B-4B15-AD91-B5D8C74F35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47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45567-D091-43E5-A59A-9E624BB9D4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2BAF5D-077D-4FA0-B1A9-E34508840C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2C597-19AA-4D04-9D32-24DAE36257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FD027-4A56-49D9-A25D-9EC775A49A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7502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F55A22-41F6-45EF-B42E-BAE63BB543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43E734-5C4F-4A1E-883B-F8E15ED7C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B1F26B-9190-48DD-BBDE-88928907AE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C1981-26E0-43EE-A379-EAE90308F2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703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FC2CD2-71C0-4CB4-B572-BCB73BC059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C39823-9C11-4FFA-AE8E-17D7A10688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090CF3-0605-4B5F-AFC1-5577BED663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087D2-1750-4419-B1EA-EF2276834A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5442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2DBE6-B9E1-495C-89A8-542B3553C6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0D0144-ADB1-47D4-9D90-7711780CC0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7B37B-0B07-453E-8DB9-A1C8F4850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82797-4C78-4900-949A-27C63F3279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8972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3CDAF-9ACC-440E-BA6D-07A04D7A5E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119F8-D610-42CE-8E6D-35C288C5A0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B8819-C5B1-47AA-BE85-EF7A09786B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0C929-E19A-475C-8534-A820E319D8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8709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60F82-5F8B-45B2-9E09-F0F4EB9A13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0E658-1F35-414A-BC9C-9BCE674098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2A85A-690B-4E5C-93AB-F26C877A3E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7D3D3-B10B-4BDB-A4F4-8873806EDD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2575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EFAF58-E1B9-4F38-BCB9-D052B03D23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67CBCC-E66D-40CA-9C84-7E71C83834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54D2CD-E639-4C0C-AA89-1093D4A599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04232-2255-4C49-AA54-54908391B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3297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0E3AB8-0DBA-4667-BB8B-86883E73CA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B4579C-48CA-4970-859C-50878D26D1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2CF68C-218E-4FA5-8BAB-B309932635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349E8-B82D-44F6-909B-49392A282F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9798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FD9EA9-2F1A-465A-9AD6-D3688A5BDF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8610E5-72AB-41C6-BD70-031A82D9DE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D26E7D-4FD8-4FDF-A044-87A5306361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05599-2577-4E6D-8868-9086FB60B7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8630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04237-3D8E-49F9-AEB7-1CCF64CE94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BE32B-F10A-4F42-A491-8C3CA24649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1769E-DD17-47D1-9A2A-0B7A249241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0C79-CF55-4270-92FD-5AD5CFECFB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723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D2CB767-1F0A-41C8-88BD-DEC77AB330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3C7E8D3-C309-4AC3-88E1-7AEDF69133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C7312B3-21A1-4B27-9511-28C6DFCF33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6E56F-DBE6-4846-8991-8E05B012AA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07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3083878-85C4-432A-A7C5-3D7D19EFE1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460DB74-45CF-4FE4-B15C-E7E1575275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0228" name="Rectangle 4">
            <a:extLst>
              <a:ext uri="{FF2B5EF4-FFF2-40B4-BE49-F238E27FC236}">
                <a16:creationId xmlns:a16="http://schemas.microsoft.com/office/drawing/2014/main" id="{72A3D3B6-C9C0-425B-B4C8-3E5FCE2154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29" name="Rectangle 5">
            <a:extLst>
              <a:ext uri="{FF2B5EF4-FFF2-40B4-BE49-F238E27FC236}">
                <a16:creationId xmlns:a16="http://schemas.microsoft.com/office/drawing/2014/main" id="{28128F12-3A42-48BE-A52F-7F1AC35DC63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30" name="Rectangle 6">
            <a:extLst>
              <a:ext uri="{FF2B5EF4-FFF2-40B4-BE49-F238E27FC236}">
                <a16:creationId xmlns:a16="http://schemas.microsoft.com/office/drawing/2014/main" id="{591B5233-E0C8-46F5-826E-9E99D03FDE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F353969-57FF-4CBD-B896-F530BE2B16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40" r:id="rId1"/>
    <p:sldLayoutId id="2147487641" r:id="rId2"/>
    <p:sldLayoutId id="2147487642" r:id="rId3"/>
    <p:sldLayoutId id="2147487643" r:id="rId4"/>
    <p:sldLayoutId id="2147487644" r:id="rId5"/>
    <p:sldLayoutId id="2147487645" r:id="rId6"/>
    <p:sldLayoutId id="2147487646" r:id="rId7"/>
    <p:sldLayoutId id="2147487647" r:id="rId8"/>
    <p:sldLayoutId id="2147487648" r:id="rId9"/>
    <p:sldLayoutId id="2147487649" r:id="rId10"/>
    <p:sldLayoutId id="2147487650" r:id="rId11"/>
    <p:sldLayoutId id="21474876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269CA28-D71F-4917-BA1A-54E97D0FA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F20F6D5-F71E-4FCA-A159-46E07C339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9B1DC11-D396-4082-AF2C-1B9BF28787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C96A344-F12C-422D-863B-FE26973BD4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C17CC60-CCC0-4B8B-BACA-85B45CCE57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36DB870-EE33-4833-A3DE-6511175E1C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52" r:id="rId1"/>
    <p:sldLayoutId id="2147487653" r:id="rId2"/>
    <p:sldLayoutId id="2147487654" r:id="rId3"/>
    <p:sldLayoutId id="2147487655" r:id="rId4"/>
    <p:sldLayoutId id="2147487656" r:id="rId5"/>
    <p:sldLayoutId id="2147487657" r:id="rId6"/>
    <p:sldLayoutId id="2147487658" r:id="rId7"/>
    <p:sldLayoutId id="2147487659" r:id="rId8"/>
    <p:sldLayoutId id="2147487660" r:id="rId9"/>
    <p:sldLayoutId id="2147487661" r:id="rId10"/>
    <p:sldLayoutId id="2147487662" r:id="rId11"/>
    <p:sldLayoutId id="2147487663" r:id="rId12"/>
    <p:sldLayoutId id="2147487664" r:id="rId13"/>
    <p:sldLayoutId id="2147487665" r:id="rId14"/>
    <p:sldLayoutId id="214748766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4E5C2F3-6B4D-43F4-8AED-CFD1162729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E8286A5-36BD-4315-A642-D98BBB1F73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EBA8B2E-4758-4389-8172-F725CE01DA6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0558966-68CB-4CA2-B1CE-C4E6A1BD565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1278974-BC42-42ED-8306-8DDD516E38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B4F69FE-22A3-47F6-901A-28304C246A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67" r:id="rId1"/>
    <p:sldLayoutId id="2147487668" r:id="rId2"/>
    <p:sldLayoutId id="2147487669" r:id="rId3"/>
    <p:sldLayoutId id="2147487670" r:id="rId4"/>
    <p:sldLayoutId id="2147487671" r:id="rId5"/>
    <p:sldLayoutId id="2147487672" r:id="rId6"/>
    <p:sldLayoutId id="2147487673" r:id="rId7"/>
    <p:sldLayoutId id="2147487674" r:id="rId8"/>
    <p:sldLayoutId id="2147487675" r:id="rId9"/>
    <p:sldLayoutId id="2147487676" r:id="rId10"/>
    <p:sldLayoutId id="2147487677" r:id="rId11"/>
    <p:sldLayoutId id="2147487678" r:id="rId12"/>
    <p:sldLayoutId id="2147487679" r:id="rId13"/>
    <p:sldLayoutId id="2147487680" r:id="rId14"/>
    <p:sldLayoutId id="214748768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5ACB23F-45DC-477B-A0FB-38973614DD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F65AE2E-49B1-42D2-8466-2D715E362B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44420" name="Rectangle 4">
            <a:extLst>
              <a:ext uri="{FF2B5EF4-FFF2-40B4-BE49-F238E27FC236}">
                <a16:creationId xmlns:a16="http://schemas.microsoft.com/office/drawing/2014/main" id="{2D28143A-1982-45B5-AD5A-DF1673072FE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4421" name="Rectangle 5">
            <a:extLst>
              <a:ext uri="{FF2B5EF4-FFF2-40B4-BE49-F238E27FC236}">
                <a16:creationId xmlns:a16="http://schemas.microsoft.com/office/drawing/2014/main" id="{69A104BA-E286-4440-BC7D-458E978F69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4422" name="Rectangle 6">
            <a:extLst>
              <a:ext uri="{FF2B5EF4-FFF2-40B4-BE49-F238E27FC236}">
                <a16:creationId xmlns:a16="http://schemas.microsoft.com/office/drawing/2014/main" id="{050B181D-8A25-445B-A881-27644265852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B645BDB-88D2-41D0-A074-F8C304EC6F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82" r:id="rId1"/>
    <p:sldLayoutId id="2147487683" r:id="rId2"/>
    <p:sldLayoutId id="2147487684" r:id="rId3"/>
    <p:sldLayoutId id="2147487685" r:id="rId4"/>
    <p:sldLayoutId id="2147487686" r:id="rId5"/>
    <p:sldLayoutId id="2147487687" r:id="rId6"/>
    <p:sldLayoutId id="2147487688" r:id="rId7"/>
    <p:sldLayoutId id="2147487689" r:id="rId8"/>
    <p:sldLayoutId id="2147487690" r:id="rId9"/>
    <p:sldLayoutId id="2147487691" r:id="rId10"/>
    <p:sldLayoutId id="2147487692" r:id="rId11"/>
    <p:sldLayoutId id="21474876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A7A3632-9D70-4020-B4AA-00A674E556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5F5810C-B6BF-471B-A76B-AED5A9F4DC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5334EEF-C404-4788-969D-C766D12E9EF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1D16C24-0595-4992-BF64-1A575E776F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02E6F01-71FD-4C46-AFBE-2F9F3AF3A0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2505419-4D20-4CFF-9093-3277EEB0C3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94" r:id="rId1"/>
    <p:sldLayoutId id="2147487695" r:id="rId2"/>
    <p:sldLayoutId id="2147487696" r:id="rId3"/>
    <p:sldLayoutId id="2147487697" r:id="rId4"/>
    <p:sldLayoutId id="2147487698" r:id="rId5"/>
    <p:sldLayoutId id="2147487699" r:id="rId6"/>
    <p:sldLayoutId id="2147487700" r:id="rId7"/>
    <p:sldLayoutId id="2147487701" r:id="rId8"/>
    <p:sldLayoutId id="2147487702" r:id="rId9"/>
    <p:sldLayoutId id="2147487703" r:id="rId10"/>
    <p:sldLayoutId id="2147487704" r:id="rId11"/>
    <p:sldLayoutId id="2147487705" r:id="rId12"/>
    <p:sldLayoutId id="2147487706" r:id="rId13"/>
    <p:sldLayoutId id="2147487707" r:id="rId14"/>
    <p:sldLayoutId id="2147487708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94B34C3-F945-4898-9F59-4C11A22764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D86E62F-807C-40F8-8484-DE2A76F57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324" name="Rectangle 4">
            <a:extLst>
              <a:ext uri="{FF2B5EF4-FFF2-40B4-BE49-F238E27FC236}">
                <a16:creationId xmlns:a16="http://schemas.microsoft.com/office/drawing/2014/main" id="{A9987E1E-8A00-45E0-977A-704E85DEC27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25" name="Rectangle 5">
            <a:extLst>
              <a:ext uri="{FF2B5EF4-FFF2-40B4-BE49-F238E27FC236}">
                <a16:creationId xmlns:a16="http://schemas.microsoft.com/office/drawing/2014/main" id="{7F3CB6A9-22F3-4BD9-889E-FCF20E1AB38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26" name="Rectangle 6">
            <a:extLst>
              <a:ext uri="{FF2B5EF4-FFF2-40B4-BE49-F238E27FC236}">
                <a16:creationId xmlns:a16="http://schemas.microsoft.com/office/drawing/2014/main" id="{2128916D-7EC5-43AB-B853-7EB211EA991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C3B3AC-F155-4A89-85EE-33668EAE90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09" r:id="rId1"/>
    <p:sldLayoutId id="2147487710" r:id="rId2"/>
    <p:sldLayoutId id="2147487711" r:id="rId3"/>
    <p:sldLayoutId id="2147487712" r:id="rId4"/>
    <p:sldLayoutId id="2147487713" r:id="rId5"/>
    <p:sldLayoutId id="2147487714" r:id="rId6"/>
    <p:sldLayoutId id="2147487715" r:id="rId7"/>
    <p:sldLayoutId id="2147487716" r:id="rId8"/>
    <p:sldLayoutId id="2147487717" r:id="rId9"/>
    <p:sldLayoutId id="2147487718" r:id="rId10"/>
    <p:sldLayoutId id="2147487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291B3CC-A2E0-40DD-90D4-B9E23DD6B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E33D2EA-1940-4EDD-8637-F3E807546C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1539CF5-72B2-4448-974C-B0233B2B84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389BE46-766A-49F0-B233-3F9E4C227D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FF2EB85-4959-4AB9-A07D-A342D6C66B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E7A33D8-B101-445C-ADCC-53F3E7AD53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20" r:id="rId1"/>
    <p:sldLayoutId id="2147487721" r:id="rId2"/>
    <p:sldLayoutId id="2147487722" r:id="rId3"/>
    <p:sldLayoutId id="2147487723" r:id="rId4"/>
    <p:sldLayoutId id="2147487724" r:id="rId5"/>
    <p:sldLayoutId id="2147487725" r:id="rId6"/>
    <p:sldLayoutId id="2147487726" r:id="rId7"/>
    <p:sldLayoutId id="2147487727" r:id="rId8"/>
    <p:sldLayoutId id="2147487728" r:id="rId9"/>
    <p:sldLayoutId id="2147487729" r:id="rId10"/>
    <p:sldLayoutId id="2147487730" r:id="rId11"/>
    <p:sldLayoutId id="2147487731" r:id="rId12"/>
    <p:sldLayoutId id="2147487732" r:id="rId13"/>
    <p:sldLayoutId id="214748773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2E05DDA-F51B-4FBC-B13F-A97729309B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E6A4FA5-E768-4B6E-8437-07D655A272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324" name="Rectangle 4">
            <a:extLst>
              <a:ext uri="{FF2B5EF4-FFF2-40B4-BE49-F238E27FC236}">
                <a16:creationId xmlns:a16="http://schemas.microsoft.com/office/drawing/2014/main" id="{036B8785-A3C3-422F-9B1A-6DDEA2F3424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25" name="Rectangle 5">
            <a:extLst>
              <a:ext uri="{FF2B5EF4-FFF2-40B4-BE49-F238E27FC236}">
                <a16:creationId xmlns:a16="http://schemas.microsoft.com/office/drawing/2014/main" id="{B5625F49-66CA-4E51-BBE5-C1F30CA8FC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26" name="Rectangle 6">
            <a:extLst>
              <a:ext uri="{FF2B5EF4-FFF2-40B4-BE49-F238E27FC236}">
                <a16:creationId xmlns:a16="http://schemas.microsoft.com/office/drawing/2014/main" id="{75A061EB-E2D0-4913-BFFA-D77573C2B79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F2855BF-05A7-4999-BF40-CF34D0D18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34" r:id="rId1"/>
    <p:sldLayoutId id="2147487735" r:id="rId2"/>
    <p:sldLayoutId id="2147487736" r:id="rId3"/>
    <p:sldLayoutId id="2147487737" r:id="rId4"/>
    <p:sldLayoutId id="2147487738" r:id="rId5"/>
    <p:sldLayoutId id="2147487739" r:id="rId6"/>
    <p:sldLayoutId id="2147487740" r:id="rId7"/>
    <p:sldLayoutId id="2147487741" r:id="rId8"/>
    <p:sldLayoutId id="2147487742" r:id="rId9"/>
    <p:sldLayoutId id="2147487743" r:id="rId10"/>
    <p:sldLayoutId id="2147487744" r:id="rId11"/>
    <p:sldLayoutId id="214748763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CCF4FA1-022B-4A34-AAAE-BAB642BC6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CAD2AEC-A0D6-4EB7-BDF3-AAEF8B8157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AB48239-8336-43F0-9F1C-3665F66749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4B2E130-2BAE-4DB9-B76A-26337BDA2BA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568C035-19A8-4019-A10F-1BC3846130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0EC9632-2FE6-4C13-B619-400A8B09D2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55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46" r:id="rId1"/>
    <p:sldLayoutId id="2147487747" r:id="rId2"/>
    <p:sldLayoutId id="2147487748" r:id="rId3"/>
    <p:sldLayoutId id="2147487749" r:id="rId4"/>
    <p:sldLayoutId id="2147487750" r:id="rId5"/>
    <p:sldLayoutId id="2147487751" r:id="rId6"/>
    <p:sldLayoutId id="2147487752" r:id="rId7"/>
    <p:sldLayoutId id="2147487753" r:id="rId8"/>
    <p:sldLayoutId id="2147487754" r:id="rId9"/>
    <p:sldLayoutId id="2147487755" r:id="rId10"/>
    <p:sldLayoutId id="2147487756" r:id="rId11"/>
    <p:sldLayoutId id="2147487757" r:id="rId12"/>
    <p:sldLayoutId id="2147487758" r:id="rId13"/>
    <p:sldLayoutId id="2147487759" r:id="rId14"/>
    <p:sldLayoutId id="214748776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8.xml"/><Relationship Id="rId6" Type="http://schemas.openxmlformats.org/officeDocument/2006/relationships/image" Target="../media/image18.png"/><Relationship Id="rId5" Type="http://schemas.openxmlformats.org/officeDocument/2006/relationships/hyperlink" Target="file:///C:\Users\lynnf\Videos\Free%20YouTube%20Downloader\Pool\Catalytic%20decomposition%20of%20hydrogen%20peroxide%20(aka%20-%20elephant's%20toothpaste,%20Old%20Foamy).mp4" TargetMode="Externa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35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4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6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2.png"/><Relationship Id="rId5" Type="http://schemas.openxmlformats.org/officeDocument/2006/relationships/image" Target="../media/image61.wmf"/><Relationship Id="rId4" Type="http://schemas.openxmlformats.org/officeDocument/2006/relationships/oleObject" Target="../embeddings/oleObject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6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6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51.png"/><Relationship Id="rId4" Type="http://schemas.openxmlformats.org/officeDocument/2006/relationships/image" Target="../media/image6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1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8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8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9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93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EAEAEA"/>
            </a:gs>
            <a:gs pos="100000">
              <a:srgbClr val="80008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2A08E985-1AE0-47EF-97DA-BC60D730F3E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6700" y="381000"/>
            <a:ext cx="8724900" cy="4648200"/>
          </a:xfrm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800080"/>
                </a:solidFill>
              </a:rPr>
              <a:t>Massachusetts Right To Know Law</a:t>
            </a:r>
            <a:br>
              <a:rPr lang="en-US" altLang="en-US">
                <a:solidFill>
                  <a:srgbClr val="800080"/>
                </a:solidFill>
              </a:rPr>
            </a:br>
            <a:r>
              <a:rPr lang="en-US" altLang="en-US" sz="3200">
                <a:solidFill>
                  <a:srgbClr val="800080"/>
                </a:solidFill>
              </a:rPr>
              <a:t>Global Harmonized System</a:t>
            </a:r>
            <a:r>
              <a:rPr lang="en-US" altLang="en-US">
                <a:solidFill>
                  <a:srgbClr val="800080"/>
                </a:solidFill>
              </a:rPr>
              <a:t/>
            </a:r>
            <a:br>
              <a:rPr lang="en-US" altLang="en-US">
                <a:solidFill>
                  <a:srgbClr val="800080"/>
                </a:solidFill>
              </a:rPr>
            </a:br>
            <a:r>
              <a:rPr lang="en-US" altLang="en-US">
                <a:solidFill>
                  <a:srgbClr val="800080"/>
                </a:solidFill>
              </a:rPr>
              <a:t>Training</a:t>
            </a:r>
            <a:br>
              <a:rPr lang="en-US" altLang="en-US">
                <a:solidFill>
                  <a:srgbClr val="800080"/>
                </a:solidFill>
              </a:rPr>
            </a:br>
            <a:r>
              <a:rPr lang="en-US" altLang="en-US">
                <a:solidFill>
                  <a:srgbClr val="800080"/>
                </a:solidFill>
              </a:rPr>
              <a:t/>
            </a:r>
            <a:br>
              <a:rPr lang="en-US" altLang="en-US">
                <a:solidFill>
                  <a:srgbClr val="800080"/>
                </a:solidFill>
              </a:rPr>
            </a:br>
            <a:r>
              <a:rPr lang="en-US" altLang="en-US" sz="3200">
                <a:solidFill>
                  <a:srgbClr val="800080"/>
                </a:solidFill>
              </a:rPr>
              <a:t>Worcester Public Schools</a:t>
            </a:r>
            <a:br>
              <a:rPr lang="en-US" altLang="en-US" sz="3200">
                <a:solidFill>
                  <a:srgbClr val="800080"/>
                </a:solidFill>
              </a:rPr>
            </a:br>
            <a:r>
              <a:rPr lang="en-US" altLang="en-US" sz="3200">
                <a:solidFill>
                  <a:srgbClr val="800080"/>
                </a:solidFill>
              </a:rPr>
              <a:t>School Nutrition Department</a:t>
            </a:r>
            <a:br>
              <a:rPr lang="en-US" altLang="en-US" sz="3200">
                <a:solidFill>
                  <a:srgbClr val="800080"/>
                </a:solidFill>
              </a:rPr>
            </a:br>
            <a:r>
              <a:rPr lang="en-US" altLang="en-US" sz="3200">
                <a:solidFill>
                  <a:srgbClr val="800080"/>
                </a:solidFill>
              </a:rPr>
              <a:t>October 6, 2017</a:t>
            </a:r>
            <a:endParaRPr lang="en-US" altLang="en-US">
              <a:solidFill>
                <a:srgbClr val="800080"/>
              </a:solidFill>
            </a:endParaRPr>
          </a:p>
        </p:txBody>
      </p:sp>
      <p:sp>
        <p:nvSpPr>
          <p:cNvPr id="118787" name="Text Box 5">
            <a:extLst>
              <a:ext uri="{FF2B5EF4-FFF2-40B4-BE49-F238E27FC236}">
                <a16:creationId xmlns:a16="http://schemas.microsoft.com/office/drawing/2014/main" id="{C76B4E00-537E-4407-A51A-548FB0F7F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724400"/>
            <a:ext cx="87630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990099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0099"/>
                </a:solidFill>
              </a:rPr>
              <a:t>Developed and Provided by Lynn Rose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0099"/>
                </a:solidFill>
              </a:rPr>
              <a:t>413-522-5525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0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FF"/>
                </a:solidFill>
              </a:rPr>
              <a:t>With information from the MA Department of Labor Standards,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FF"/>
                </a:solidFill>
              </a:rPr>
              <a:t>specifically Hilary Eustace and Nancy Comeau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73DE137E-3A78-42A6-B54D-B9E7C80110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7772400" cy="5715000"/>
          </a:xfrm>
        </p:spPr>
        <p:txBody>
          <a:bodyPr/>
          <a:lstStyle/>
          <a:p>
            <a:pPr marL="407988" indent="-407988" eaLnBrk="1" hangingPunct="1"/>
            <a:r>
              <a:rPr lang="en-US" altLang="en-US" sz="2800" b="1" dirty="0">
                <a:solidFill>
                  <a:srgbClr val="A50021"/>
                </a:solidFill>
              </a:rPr>
              <a:t>Corrosive products attack living tissue and can cause severe burns. </a:t>
            </a:r>
          </a:p>
          <a:p>
            <a:pPr marL="808038" lvl="1" indent="-407988" eaLnBrk="1" hangingPunct="1"/>
            <a:r>
              <a:rPr lang="en-US" altLang="en-US" sz="2400" dirty="0">
                <a:solidFill>
                  <a:srgbClr val="A50021"/>
                </a:solidFill>
              </a:rPr>
              <a:t>The extent of skin damage depends on how long the corrosive is on the skin and how concentrated the corrosive is. </a:t>
            </a:r>
          </a:p>
          <a:p>
            <a:pPr marL="808038" lvl="1" indent="-407988" eaLnBrk="1" hangingPunct="1"/>
            <a:r>
              <a:rPr lang="en-US" altLang="en-US" sz="2400" dirty="0">
                <a:solidFill>
                  <a:srgbClr val="A50021"/>
                </a:solidFill>
              </a:rPr>
              <a:t>Wear chemically resistant gloves</a:t>
            </a:r>
          </a:p>
          <a:p>
            <a:pPr marL="407988" indent="-407988" eaLnBrk="1" hangingPunct="1"/>
            <a:endParaRPr lang="en-US" altLang="en-US" sz="1600" b="1" dirty="0">
              <a:solidFill>
                <a:srgbClr val="A50021"/>
              </a:solidFill>
            </a:endParaRPr>
          </a:p>
          <a:p>
            <a:pPr marL="407988" indent="-407988" eaLnBrk="1" hangingPunct="1"/>
            <a:r>
              <a:rPr lang="en-US" altLang="en-US" sz="2800" b="1" dirty="0">
                <a:solidFill>
                  <a:srgbClr val="A50021"/>
                </a:solidFill>
              </a:rPr>
              <a:t>Breathing corrosive vapors or mists can cause severe bronchial irritation. </a:t>
            </a:r>
          </a:p>
          <a:p>
            <a:pPr marL="407988" indent="-407988" eaLnBrk="1" hangingPunct="1"/>
            <a:endParaRPr lang="en-US" altLang="en-US" sz="1400" b="1" dirty="0">
              <a:solidFill>
                <a:srgbClr val="A50021"/>
              </a:solidFill>
            </a:endParaRPr>
          </a:p>
          <a:p>
            <a:pPr marL="407988" indent="-407988" eaLnBrk="1" hangingPunct="1"/>
            <a:r>
              <a:rPr lang="en-US" altLang="en-US" sz="2800" b="1" dirty="0">
                <a:solidFill>
                  <a:srgbClr val="A50021"/>
                </a:solidFill>
              </a:rPr>
              <a:t>Corrosive substances are particularly damaging to the eyes.  </a:t>
            </a:r>
          </a:p>
          <a:p>
            <a:pPr marL="808038" lvl="1" indent="-407988" eaLnBrk="1" hangingPunct="1"/>
            <a:r>
              <a:rPr lang="en-US" altLang="en-US" sz="2400" dirty="0">
                <a:solidFill>
                  <a:srgbClr val="A50021"/>
                </a:solidFill>
              </a:rPr>
              <a:t>Wear chemical splash goggles which are indirectly vented or other approved eye protection. </a:t>
            </a:r>
          </a:p>
        </p:txBody>
      </p:sp>
      <p:sp>
        <p:nvSpPr>
          <p:cNvPr id="164867" name="Rectangle 5">
            <a:extLst>
              <a:ext uri="{FF2B5EF4-FFF2-40B4-BE49-F238E27FC236}">
                <a16:creationId xmlns:a16="http://schemas.microsoft.com/office/drawing/2014/main" id="{D8872669-9822-4EF5-B363-8D48EFBD6E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A50021"/>
                </a:solidFill>
              </a:rPr>
              <a:t>PH and Corrosivity:</a:t>
            </a:r>
            <a:br>
              <a:rPr lang="en-US" altLang="en-US" sz="3600">
                <a:solidFill>
                  <a:srgbClr val="A50021"/>
                </a:solidFill>
              </a:rPr>
            </a:br>
            <a:r>
              <a:rPr lang="en-US" altLang="en-US" sz="3600" i="1">
                <a:solidFill>
                  <a:srgbClr val="A50021"/>
                </a:solidFill>
              </a:rPr>
              <a:t>Health Effects and Precautions</a:t>
            </a:r>
          </a:p>
        </p:txBody>
      </p:sp>
      <p:pic>
        <p:nvPicPr>
          <p:cNvPr id="26628" name="Picture 8" descr="corrosiv">
            <a:extLst>
              <a:ext uri="{FF2B5EF4-FFF2-40B4-BE49-F238E27FC236}">
                <a16:creationId xmlns:a16="http://schemas.microsoft.com/office/drawing/2014/main" id="{42CE5A88-8FEE-486A-9901-759D67ADA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1219200"/>
            <a:ext cx="1168400" cy="1600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2" descr="HM00420_">
            <a:extLst>
              <a:ext uri="{FF2B5EF4-FFF2-40B4-BE49-F238E27FC236}">
                <a16:creationId xmlns:a16="http://schemas.microsoft.com/office/drawing/2014/main" id="{DAA3A3FA-E9D5-441C-B68B-9F34C8D9D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5" y="3505200"/>
            <a:ext cx="1120775" cy="13985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http://www.usciences.edu/safety/images/glasses.gif">
            <a:extLst>
              <a:ext uri="{FF2B5EF4-FFF2-40B4-BE49-F238E27FC236}">
                <a16:creationId xmlns:a16="http://schemas.microsoft.com/office/drawing/2014/main" id="{45D462D9-CE97-4FE4-890E-51090597F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638800"/>
            <a:ext cx="1143000" cy="6572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58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985F1F42-6438-4A5F-86B0-05DFBB352C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81000"/>
          </a:xfrm>
          <a:solidFill>
            <a:schemeClr val="tx1"/>
          </a:solidFill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/>
                </a:solidFill>
              </a:rPr>
              <a:t>What is a Hazardous Material?</a:t>
            </a:r>
          </a:p>
        </p:txBody>
      </p:sp>
      <p:sp>
        <p:nvSpPr>
          <p:cNvPr id="132099" name="Text Box 6">
            <a:extLst>
              <a:ext uri="{FF2B5EF4-FFF2-40B4-BE49-F238E27FC236}">
                <a16:creationId xmlns:a16="http://schemas.microsoft.com/office/drawing/2014/main" id="{6C39AA3C-FE38-40C8-A289-0DE41B47C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17775" indent="-25177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Corrosive – pH Scale</a:t>
            </a:r>
            <a:r>
              <a:rPr lang="en-US" altLang="en-US" b="1">
                <a:solidFill>
                  <a:srgbClr val="000000"/>
                </a:solidFill>
              </a:rPr>
              <a:t>	</a:t>
            </a:r>
            <a:endParaRPr lang="en-US" altLang="en-US" sz="2400" b="1">
              <a:solidFill>
                <a:srgbClr val="000000"/>
              </a:solidFill>
            </a:endParaRPr>
          </a:p>
        </p:txBody>
      </p:sp>
      <p:pic>
        <p:nvPicPr>
          <p:cNvPr id="132100" name="Picture 18" descr="http://fc3.sd91.bc.ca/%7Errompen/Chemistry12/Unit4/002D8FBF-011F7A4D.0/pH_Scale.jpg">
            <a:extLst>
              <a:ext uri="{FF2B5EF4-FFF2-40B4-BE49-F238E27FC236}">
                <a16:creationId xmlns:a16="http://schemas.microsoft.com/office/drawing/2014/main" id="{B7AA2B73-2BDE-4877-AD7C-4C442692F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59875" cy="6172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6A0DBE2-530F-4F21-824E-0EA5E41D99A3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838200"/>
          <a:ext cx="3276600" cy="6038849"/>
        </p:xfrm>
        <a:graphic>
          <a:graphicData uri="http://schemas.openxmlformats.org/drawingml/2006/table">
            <a:tbl>
              <a:tblPr firstRow="1" firstCol="1" bandRow="1"/>
              <a:tblGrid>
                <a:gridCol w="3276600">
                  <a:extLst>
                    <a:ext uri="{9D8B030D-6E8A-4147-A177-3AD203B41FA5}">
                      <a16:colId xmlns:a16="http://schemas.microsoft.com/office/drawing/2014/main" val="3899202328"/>
                    </a:ext>
                  </a:extLst>
                </a:gridCol>
              </a:tblGrid>
              <a:tr h="45721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</a:rPr>
                        <a:t>Liquid drain cleaner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847614"/>
                  </a:ext>
                </a:extLst>
              </a:tr>
              <a:tr h="38101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</a:rPr>
                        <a:t>Bleach, oven cleaner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197766"/>
                  </a:ext>
                </a:extLst>
              </a:tr>
              <a:tr h="45721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</a:rPr>
                        <a:t>Soapy water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027780"/>
                  </a:ext>
                </a:extLst>
              </a:tr>
              <a:tr h="38101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</a:rPr>
                        <a:t>Household ammonia (11.9)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229085"/>
                  </a:ext>
                </a:extLst>
              </a:tr>
              <a:tr h="38101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</a:rPr>
                        <a:t>Milk of Magnesium (10.5)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937194"/>
                  </a:ext>
                </a:extLst>
              </a:tr>
              <a:tr h="38101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</a:rPr>
                        <a:t>Toothpaste (9.9)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986308"/>
                  </a:ext>
                </a:extLst>
              </a:tr>
              <a:tr h="45721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</a:rPr>
                        <a:t>Baking Soda (8.4), Seawater, Eggs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213196"/>
                  </a:ext>
                </a:extLst>
              </a:tr>
              <a:tr h="381014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+mn-cs"/>
                        </a:rPr>
                        <a:t>Pure Water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650682"/>
                  </a:ext>
                </a:extLst>
              </a:tr>
              <a:tr h="381014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+mn-cs"/>
                        </a:rPr>
                        <a:t>Urine (6), Milk (6.6)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812153"/>
                  </a:ext>
                </a:extLst>
              </a:tr>
              <a:tr h="38101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</a:rPr>
                        <a:t>Acid Rain (5.0), Black coffee (5)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773033"/>
                  </a:ext>
                </a:extLst>
              </a:tr>
              <a:tr h="38101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</a:rPr>
                        <a:t>Tomato Juice (4.1)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832309"/>
                  </a:ext>
                </a:extLst>
              </a:tr>
              <a:tr h="426736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</a:rPr>
                        <a:t>Grapefruit and Orange Juice, Soft Drinks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190018"/>
                  </a:ext>
                </a:extLst>
              </a:tr>
              <a:tr h="41149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</a:rPr>
                        <a:t>Lemon Juice (2.3), Vinegar (2.9)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976037"/>
                  </a:ext>
                </a:extLst>
              </a:tr>
              <a:tr h="426736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</a:rPr>
                        <a:t>Hydrochloric Acid (from stomach)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787181"/>
                  </a:ext>
                </a:extLst>
              </a:tr>
              <a:tr h="35411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</a:rPr>
                        <a:t>Battery Acid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99176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985F1F42-6438-4A5F-86B0-05DFBB352C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81000"/>
          </a:xfrm>
          <a:solidFill>
            <a:schemeClr val="tx1"/>
          </a:solidFill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/>
                </a:solidFill>
              </a:rPr>
              <a:t>pH Scale of </a:t>
            </a:r>
            <a:r>
              <a:rPr lang="en-US" altLang="en-US" dirty="0">
                <a:solidFill>
                  <a:srgbClr val="00B050"/>
                </a:solidFill>
              </a:rPr>
              <a:t>New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rgbClr val="00B050"/>
                </a:solidFill>
              </a:rPr>
              <a:t>Green</a:t>
            </a:r>
            <a:r>
              <a:rPr lang="en-US" altLang="en-US" dirty="0">
                <a:solidFill>
                  <a:schemeClr val="bg1"/>
                </a:solidFill>
              </a:rPr>
              <a:t> Product Line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6A0DBE2-530F-4F21-824E-0EA5E41D99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131424"/>
              </p:ext>
            </p:extLst>
          </p:nvPr>
        </p:nvGraphicFramePr>
        <p:xfrm>
          <a:off x="25400" y="609599"/>
          <a:ext cx="8508999" cy="6229530"/>
        </p:xfrm>
        <a:graphic>
          <a:graphicData uri="http://schemas.openxmlformats.org/drawingml/2006/table">
            <a:tbl>
              <a:tblPr firstRow="1" firstCol="1" bandRow="1"/>
              <a:tblGrid>
                <a:gridCol w="1270000">
                  <a:extLst>
                    <a:ext uri="{9D8B030D-6E8A-4147-A177-3AD203B41FA5}">
                      <a16:colId xmlns:a16="http://schemas.microsoft.com/office/drawing/2014/main" val="3899202328"/>
                    </a:ext>
                  </a:extLst>
                </a:gridCol>
                <a:gridCol w="3906804">
                  <a:extLst>
                    <a:ext uri="{9D8B030D-6E8A-4147-A177-3AD203B41FA5}">
                      <a16:colId xmlns:a16="http://schemas.microsoft.com/office/drawing/2014/main" val="3578400577"/>
                    </a:ext>
                  </a:extLst>
                </a:gridCol>
                <a:gridCol w="1531740">
                  <a:extLst>
                    <a:ext uri="{9D8B030D-6E8A-4147-A177-3AD203B41FA5}">
                      <a16:colId xmlns:a16="http://schemas.microsoft.com/office/drawing/2014/main" val="3249826070"/>
                    </a:ext>
                  </a:extLst>
                </a:gridCol>
                <a:gridCol w="1800455">
                  <a:extLst>
                    <a:ext uri="{9D8B030D-6E8A-4147-A177-3AD203B41FA5}">
                      <a16:colId xmlns:a16="http://schemas.microsoft.com/office/drawing/2014/main" val="2550853830"/>
                    </a:ext>
                  </a:extLst>
                </a:gridCol>
              </a:tblGrid>
              <a:tr h="645453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Product Name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Product Type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 Concentrate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 Diluted Product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847614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Ecoscale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Descaler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 to 3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 to 4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197766"/>
                  </a:ext>
                </a:extLst>
              </a:tr>
              <a:tr h="673449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Eco Rinse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Rinse Aid with drying agents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4 to 5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229085"/>
                  </a:ext>
                </a:extLst>
              </a:tr>
              <a:tr h="448965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EcoSuds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Hand Dishwashing Soap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7 to 8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6.5 to 7.5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986308"/>
                  </a:ext>
                </a:extLst>
              </a:tr>
              <a:tr h="645453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MP-32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Multi-Purpose Cleaner – surfaces, floors, windows and stainless steel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4.5 to 5.1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6.5 to 7.5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213196"/>
                  </a:ext>
                </a:extLst>
              </a:tr>
              <a:tr h="67344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Steramine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Disinfectant and Food Contact Sanitizer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 to 9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232761"/>
                  </a:ext>
                </a:extLst>
              </a:tr>
              <a:tr h="67344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GC 210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Sanitizer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8.5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873947"/>
                  </a:ext>
                </a:extLst>
              </a:tr>
              <a:tr h="673449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Brisk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HE Laundry Detergent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10.5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7 to 8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934718"/>
                  </a:ext>
                </a:extLst>
              </a:tr>
              <a:tr h="67344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Oven &amp; Grill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Appliance Cleaner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9.5 to 10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976037"/>
                  </a:ext>
                </a:extLst>
              </a:tr>
              <a:tr h="67344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Converge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Automatic Dishwasher Detergent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10.5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11 to 11.5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787181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2C65C283-5A2B-439B-A35D-3962BCA5B5B5}"/>
              </a:ext>
            </a:extLst>
          </p:cNvPr>
          <p:cNvGrpSpPr/>
          <p:nvPr/>
        </p:nvGrpSpPr>
        <p:grpSpPr>
          <a:xfrm>
            <a:off x="8479972" y="1219200"/>
            <a:ext cx="732971" cy="5598158"/>
            <a:chOff x="8479972" y="1219200"/>
            <a:chExt cx="732971" cy="5598158"/>
          </a:xfrm>
        </p:grpSpPr>
        <p:sp>
          <p:nvSpPr>
            <p:cNvPr id="3" name="Arrow: Down 2">
              <a:extLst>
                <a:ext uri="{FF2B5EF4-FFF2-40B4-BE49-F238E27FC236}">
                  <a16:creationId xmlns:a16="http://schemas.microsoft.com/office/drawing/2014/main" id="{7FBB26CB-43E3-4C28-B20E-A9CF1EC0A0B3}"/>
                </a:ext>
              </a:extLst>
            </p:cNvPr>
            <p:cNvSpPr/>
            <p:nvPr/>
          </p:nvSpPr>
          <p:spPr bwMode="auto">
            <a:xfrm>
              <a:off x="8479972" y="1219200"/>
              <a:ext cx="732971" cy="5598158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9000">
                  <a:schemeClr val="tx1"/>
                </a:gs>
              </a:gsLst>
              <a:path path="rect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2DEFB95-2824-4ECC-8012-73C11C206E6D}"/>
                </a:ext>
              </a:extLst>
            </p:cNvPr>
            <p:cNvSpPr txBox="1"/>
            <p:nvPr/>
          </p:nvSpPr>
          <p:spPr>
            <a:xfrm>
              <a:off x="8684985" y="1371600"/>
              <a:ext cx="355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Low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E2AF5A9-5090-4C4E-B869-DB5C233C4125}"/>
                </a:ext>
              </a:extLst>
            </p:cNvPr>
            <p:cNvSpPr txBox="1"/>
            <p:nvPr/>
          </p:nvSpPr>
          <p:spPr>
            <a:xfrm>
              <a:off x="8690427" y="5181600"/>
              <a:ext cx="355600" cy="1219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High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947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A855830-191B-4C73-9E5D-A7CF5BA72C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008993"/>
              </p:ext>
            </p:extLst>
          </p:nvPr>
        </p:nvGraphicFramePr>
        <p:xfrm>
          <a:off x="0" y="836022"/>
          <a:ext cx="9144001" cy="567387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23484">
                  <a:extLst>
                    <a:ext uri="{9D8B030D-6E8A-4147-A177-3AD203B41FA5}">
                      <a16:colId xmlns:a16="http://schemas.microsoft.com/office/drawing/2014/main" val="3394715950"/>
                    </a:ext>
                  </a:extLst>
                </a:gridCol>
                <a:gridCol w="833916">
                  <a:extLst>
                    <a:ext uri="{9D8B030D-6E8A-4147-A177-3AD203B41FA5}">
                      <a16:colId xmlns:a16="http://schemas.microsoft.com/office/drawing/2014/main" val="127649432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673473675"/>
                    </a:ext>
                  </a:extLst>
                </a:gridCol>
                <a:gridCol w="1032099">
                  <a:extLst>
                    <a:ext uri="{9D8B030D-6E8A-4147-A177-3AD203B41FA5}">
                      <a16:colId xmlns:a16="http://schemas.microsoft.com/office/drawing/2014/main" val="2715814325"/>
                    </a:ext>
                  </a:extLst>
                </a:gridCol>
                <a:gridCol w="858518">
                  <a:extLst>
                    <a:ext uri="{9D8B030D-6E8A-4147-A177-3AD203B41FA5}">
                      <a16:colId xmlns:a16="http://schemas.microsoft.com/office/drawing/2014/main" val="1820036134"/>
                    </a:ext>
                  </a:extLst>
                </a:gridCol>
                <a:gridCol w="830823">
                  <a:extLst>
                    <a:ext uri="{9D8B030D-6E8A-4147-A177-3AD203B41FA5}">
                      <a16:colId xmlns:a16="http://schemas.microsoft.com/office/drawing/2014/main" val="1798500155"/>
                    </a:ext>
                  </a:extLst>
                </a:gridCol>
                <a:gridCol w="830823">
                  <a:extLst>
                    <a:ext uri="{9D8B030D-6E8A-4147-A177-3AD203B41FA5}">
                      <a16:colId xmlns:a16="http://schemas.microsoft.com/office/drawing/2014/main" val="2280233496"/>
                    </a:ext>
                  </a:extLst>
                </a:gridCol>
                <a:gridCol w="712136">
                  <a:extLst>
                    <a:ext uri="{9D8B030D-6E8A-4147-A177-3AD203B41FA5}">
                      <a16:colId xmlns:a16="http://schemas.microsoft.com/office/drawing/2014/main" val="1748496346"/>
                    </a:ext>
                  </a:extLst>
                </a:gridCol>
                <a:gridCol w="1068201">
                  <a:extLst>
                    <a:ext uri="{9D8B030D-6E8A-4147-A177-3AD203B41FA5}">
                      <a16:colId xmlns:a16="http://schemas.microsoft.com/office/drawing/2014/main" val="1778977051"/>
                    </a:ext>
                  </a:extLst>
                </a:gridCol>
                <a:gridCol w="1068201">
                  <a:extLst>
                    <a:ext uri="{9D8B030D-6E8A-4147-A177-3AD203B41FA5}">
                      <a16:colId xmlns:a16="http://schemas.microsoft.com/office/drawing/2014/main" val="3560884637"/>
                    </a:ext>
                  </a:extLst>
                </a:gridCol>
              </a:tblGrid>
              <a:tr h="154178">
                <a:tc rowSpan="2">
                  <a:txBody>
                    <a:bodyPr/>
                    <a:lstStyle/>
                    <a:p>
                      <a:pPr marL="0" marR="0" indent="-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Product</a:t>
                      </a: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-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-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NFPA sand HMIS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-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Eyewear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-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Splash Goggles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-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Gloves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-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Shoe Covers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-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Respiratory Protection/</a:t>
                      </a:r>
                    </a:p>
                    <a:p>
                      <a:pPr marL="0" marR="0" indent="-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Ventilation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-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Apron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64649"/>
                  </a:ext>
                </a:extLst>
              </a:tr>
              <a:tr h="3083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Health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Flammability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Reactivity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793909"/>
                  </a:ext>
                </a:extLst>
              </a:tr>
              <a:tr h="507513"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Dish Powder  Extra                                        </a:t>
                      </a: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11.7 to 12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 nitrile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105201"/>
                  </a:ext>
                </a:extLst>
              </a:tr>
              <a:tr h="1121298"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Wel-rinse  BAC  10 Sanitizer      </a:t>
                      </a: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6.0 – 8.0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 neutral range but SDS says 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corrosive</a:t>
                      </a: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11485"/>
                  </a:ext>
                </a:extLst>
              </a:tr>
              <a:tr h="897039"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Wel-Scale Away  (Lime Scale Remover) </a:t>
                      </a: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1.7</a:t>
                      </a:r>
                      <a:endParaRPr lang="en-US" sz="2800" b="1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corrosive</a:t>
                      </a:r>
                      <a:endParaRPr lang="en-US" sz="2800" b="1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 nitrile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Good ventilation</a:t>
                      </a: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73134"/>
                  </a:ext>
                </a:extLst>
              </a:tr>
              <a:tr h="507513"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Oven/ Grill Cleaner</a:t>
                      </a: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13.7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 - Nitrile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376761"/>
                  </a:ext>
                </a:extLst>
              </a:tr>
              <a:tr h="756876"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Wallop (Degreaser) </a:t>
                      </a: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12.5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Good ventilation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608697"/>
                  </a:ext>
                </a:extLst>
              </a:tr>
              <a:tr h="507513"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Stainless Steel Polish                                                  </a:t>
                      </a: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7.1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nitrile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341267"/>
                  </a:ext>
                </a:extLst>
              </a:tr>
              <a:tr h="515745"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Wel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-Low Suds Blue</a:t>
                      </a: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11.7 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 Nitrile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835" marR="52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301945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E4B6A92-6281-4552-B2F0-C18FAA7B00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81000"/>
          </a:xfrm>
          <a:solidFill>
            <a:schemeClr val="tx1"/>
          </a:solidFill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/>
                </a:solidFill>
              </a:rPr>
              <a:t>pH Scale of </a:t>
            </a:r>
            <a:r>
              <a:rPr lang="en-US" altLang="en-US" dirty="0">
                <a:solidFill>
                  <a:srgbClr val="FFFF00"/>
                </a:solidFill>
              </a:rPr>
              <a:t>Old</a:t>
            </a:r>
            <a:r>
              <a:rPr lang="en-US" altLang="en-US" dirty="0">
                <a:solidFill>
                  <a:schemeClr val="bg1"/>
                </a:solidFill>
              </a:rPr>
              <a:t> Product Line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A4A2DAAE-D348-409C-ADA7-E2B96477D1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3"/>
          </a:xfrm>
          <a:solidFill>
            <a:schemeClr val="tx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What is a Hazardous Material?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9583B3-82F3-405F-8D53-6E73EE27F838}"/>
              </a:ext>
            </a:extLst>
          </p:cNvPr>
          <p:cNvGrpSpPr/>
          <p:nvPr/>
        </p:nvGrpSpPr>
        <p:grpSpPr>
          <a:xfrm>
            <a:off x="76200" y="1270736"/>
            <a:ext cx="8991600" cy="2182019"/>
            <a:chOff x="0" y="3718719"/>
            <a:chExt cx="8991600" cy="2182019"/>
          </a:xfrm>
        </p:grpSpPr>
        <p:sp>
          <p:nvSpPr>
            <p:cNvPr id="133126" name="Rectangle 10">
              <a:extLst>
                <a:ext uri="{FF2B5EF4-FFF2-40B4-BE49-F238E27FC236}">
                  <a16:creationId xmlns:a16="http://schemas.microsoft.com/office/drawing/2014/main" id="{0C8DA436-84F8-4F30-A72E-D320EFB10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419600"/>
              <a:ext cx="2008188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00"/>
                  </a:solidFill>
                </a:rPr>
                <a:t>Explosive</a:t>
              </a:r>
            </a:p>
          </p:txBody>
        </p:sp>
        <p:sp>
          <p:nvSpPr>
            <p:cNvPr id="133127" name="Text Box 14">
              <a:extLst>
                <a:ext uri="{FF2B5EF4-FFF2-40B4-BE49-F238E27FC236}">
                  <a16:creationId xmlns:a16="http://schemas.microsoft.com/office/drawing/2014/main" id="{BEF47B3F-BA9D-4613-B52E-FA997E389F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000" y="3962400"/>
              <a:ext cx="4800600" cy="193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ckThin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</a:rPr>
                <a:t>A substance that explodes and usually releases gasses and heat when subjected to certain conditions of shock, temperature or chemical reactions.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752C93D-6355-4EA0-938B-5306D3B91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718719"/>
              <a:ext cx="1981200" cy="19812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F78249D-7967-4B97-8E20-B3DB5A44EAB4}"/>
              </a:ext>
            </a:extLst>
          </p:cNvPr>
          <p:cNvGrpSpPr/>
          <p:nvPr/>
        </p:nvGrpSpPr>
        <p:grpSpPr>
          <a:xfrm>
            <a:off x="228600" y="3952817"/>
            <a:ext cx="8686800" cy="2136135"/>
            <a:chOff x="0" y="1165225"/>
            <a:chExt cx="8686800" cy="2050352"/>
          </a:xfrm>
        </p:grpSpPr>
        <p:sp>
          <p:nvSpPr>
            <p:cNvPr id="133129" name="Text Box 4">
              <a:extLst>
                <a:ext uri="{FF2B5EF4-FFF2-40B4-BE49-F238E27FC236}">
                  <a16:creationId xmlns:a16="http://schemas.microsoft.com/office/drawing/2014/main" id="{907D1974-7E33-42D5-A6C3-6D47ED1115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200" y="1928554"/>
              <a:ext cx="1905000" cy="584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rgbClr val="000000"/>
                  </a:solidFill>
                </a:rPr>
                <a:t>Reactive </a:t>
              </a:r>
            </a:p>
          </p:txBody>
        </p:sp>
        <p:sp>
          <p:nvSpPr>
            <p:cNvPr id="133130" name="Text Box 7">
              <a:extLst>
                <a:ext uri="{FF2B5EF4-FFF2-40B4-BE49-F238E27FC236}">
                  <a16:creationId xmlns:a16="http://schemas.microsoft.com/office/drawing/2014/main" id="{64360E69-1AB4-47AA-BAB8-B9348102D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4800" y="1165225"/>
              <a:ext cx="4572000" cy="193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ckThin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</a:rPr>
                <a:t>Any chemical that increases the burning rate of material by readily giving off oxygen or other oxidizing gas; or enters into a violent reaction. 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B355367-4724-49E0-B0D5-E73DF243C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455153"/>
              <a:ext cx="1752600" cy="176042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26CFDCCD-36E5-4515-A560-DA8CFFD8ED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5334000"/>
          </a:xfrm>
          <a:solidFill>
            <a:srgbClr val="FFC0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4025" indent="-454025" eaLnBrk="1" hangingPunct="1">
              <a:spcBef>
                <a:spcPts val="2400"/>
              </a:spcBef>
              <a:buFontTx/>
              <a:buNone/>
            </a:pPr>
            <a:r>
              <a:rPr lang="en-US" altLang="en-US" sz="2800" b="1" dirty="0"/>
              <a:t>A substance that can:</a:t>
            </a:r>
          </a:p>
          <a:p>
            <a:pPr marL="454025" indent="-454025" eaLnBrk="1" hangingPunct="1"/>
            <a:endParaRPr lang="en-US" altLang="en-US" sz="1050" b="1" dirty="0"/>
          </a:p>
          <a:p>
            <a:pPr marL="454025" indent="-454025" eaLnBrk="1" hangingPunct="1"/>
            <a:r>
              <a:rPr lang="en-US" altLang="en-US" sz="2800" b="1" dirty="0"/>
              <a:t>Create chemical reactions that release energy.</a:t>
            </a:r>
          </a:p>
          <a:p>
            <a:pPr marL="454025" indent="-454025" eaLnBrk="1" hangingPunct="1"/>
            <a:endParaRPr lang="en-US" altLang="en-US" sz="1050" b="1" dirty="0"/>
          </a:p>
          <a:p>
            <a:pPr marL="454025" indent="-454025" eaLnBrk="1" hangingPunct="1"/>
            <a:r>
              <a:rPr lang="en-US" altLang="en-US" sz="2800" b="1" dirty="0"/>
              <a:t>Have corrosive properties, and can cause fire and explosions on contact with some materials.  </a:t>
            </a:r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0E2D91B1-F115-49E5-94E8-94BA7AA36B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914400"/>
          </a:xfrm>
        </p:spPr>
        <p:txBody>
          <a:bodyPr/>
          <a:lstStyle/>
          <a:p>
            <a:pPr eaLnBrk="1" hangingPunct="1"/>
            <a:r>
              <a:rPr lang="en-US" altLang="en-US" sz="3600" dirty="0" err="1">
                <a:solidFill>
                  <a:schemeClr val="tx1"/>
                </a:solidFill>
              </a:rPr>
              <a:t>Reactives</a:t>
            </a:r>
            <a:r>
              <a:rPr lang="en-US" altLang="en-US" sz="3600" dirty="0">
                <a:solidFill>
                  <a:schemeClr val="tx1"/>
                </a:solidFill>
              </a:rPr>
              <a:t> - Oxidizers</a:t>
            </a:r>
          </a:p>
        </p:txBody>
      </p:sp>
      <p:sp>
        <p:nvSpPr>
          <p:cNvPr id="169988" name="Rectangle 4">
            <a:extLst>
              <a:ext uri="{FF2B5EF4-FFF2-40B4-BE49-F238E27FC236}">
                <a16:creationId xmlns:a16="http://schemas.microsoft.com/office/drawing/2014/main" id="{D7E49B50-5BBA-440B-B359-FEBF25CEE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" y="2143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9989" name="Picture 5" descr="54">
            <a:extLst>
              <a:ext uri="{FF2B5EF4-FFF2-40B4-BE49-F238E27FC236}">
                <a16:creationId xmlns:a16="http://schemas.microsoft.com/office/drawing/2014/main" id="{A86DF081-73C5-4DFF-9387-282E26F92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7493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0" name="Picture 6" descr="54">
            <a:extLst>
              <a:ext uri="{FF2B5EF4-FFF2-40B4-BE49-F238E27FC236}">
                <a16:creationId xmlns:a16="http://schemas.microsoft.com/office/drawing/2014/main" id="{1FFE3EC9-189B-4828-A712-F8807F57F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0"/>
            <a:ext cx="6905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91" name="Action Button: Video 1">
            <a:hlinkClick r:id="rId5" action="ppaction://hlinkfile" highlightClick="1"/>
            <a:extLst>
              <a:ext uri="{FF2B5EF4-FFF2-40B4-BE49-F238E27FC236}">
                <a16:creationId xmlns:a16="http://schemas.microsoft.com/office/drawing/2014/main" id="{D6732D70-04B8-4B66-93F4-C43B235A7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199" y="5867400"/>
            <a:ext cx="1141413" cy="381000"/>
          </a:xfrm>
          <a:prstGeom prst="actionButtonMovi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4370CD-B643-4C8B-9047-82FD6AC857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5240" y="3733801"/>
            <a:ext cx="4393520" cy="2667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6635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0B36E0F3-FA01-4511-9E6B-F0A7953C47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49186"/>
            <a:ext cx="4129087" cy="5208814"/>
          </a:xfrm>
          <a:solidFill>
            <a:srgbClr val="FFC0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63550" indent="-463550" eaLnBrk="1" hangingPunct="1">
              <a:spcBef>
                <a:spcPts val="1200"/>
              </a:spcBef>
              <a:spcAft>
                <a:spcPts val="600"/>
              </a:spcAft>
              <a:buFontTx/>
              <a:buNone/>
            </a:pPr>
            <a:r>
              <a:rPr lang="en-US" altLang="en-US" b="1" dirty="0"/>
              <a:t>Store well away from:</a:t>
            </a:r>
          </a:p>
          <a:p>
            <a:pPr marL="463550" indent="-463550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en-US" b="1" dirty="0"/>
              <a:t>Flammable and combustible materials as they can:</a:t>
            </a:r>
          </a:p>
          <a:p>
            <a:pPr marL="863600" lvl="1" indent="-463550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en-US" b="1" dirty="0"/>
              <a:t>initiate a fire, and </a:t>
            </a:r>
          </a:p>
          <a:p>
            <a:pPr marL="863600" lvl="1" indent="-463550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en-US" b="1" dirty="0"/>
              <a:t>can exacerbate an existing fire.</a:t>
            </a:r>
            <a:r>
              <a:rPr lang="en-US" alt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marL="463550" indent="-463550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en-US" b="1" dirty="0"/>
              <a:t>Acids and bases.</a:t>
            </a:r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ADDEB331-89E0-4511-A6D1-D7DB65E11D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2672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Oxidizers:  </a:t>
            </a:r>
            <a:r>
              <a:rPr lang="en-US" altLang="en-US" i="1" dirty="0">
                <a:solidFill>
                  <a:schemeClr val="tx1"/>
                </a:solidFill>
              </a:rPr>
              <a:t>Storage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537D46-8BF0-4C83-9121-825C1E61EB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67" r="15000"/>
          <a:stretch/>
        </p:blipFill>
        <p:spPr>
          <a:xfrm>
            <a:off x="5410200" y="822047"/>
            <a:ext cx="2328522" cy="2434364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9D99B8-AAA6-46A9-BFDA-5F6A4B9B0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581400"/>
            <a:ext cx="3962400" cy="2326464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5BF1E8-147D-41C3-9ABA-F3732A8D6715}"/>
              </a:ext>
            </a:extLst>
          </p:cNvPr>
          <p:cNvSpPr txBox="1"/>
          <p:nvPr/>
        </p:nvSpPr>
        <p:spPr>
          <a:xfrm>
            <a:off x="4564729" y="6232854"/>
            <a:ext cx="4519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of new product that is an oxidizer</a:t>
            </a:r>
          </a:p>
        </p:txBody>
      </p:sp>
    </p:spTree>
    <p:extLst>
      <p:ext uri="{BB962C8B-B14F-4D97-AF65-F5344CB8AC3E}">
        <p14:creationId xmlns:p14="http://schemas.microsoft.com/office/powerpoint/2010/main" val="1775542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3">
            <a:extLst>
              <a:ext uri="{FF2B5EF4-FFF2-40B4-BE49-F238E27FC236}">
                <a16:creationId xmlns:a16="http://schemas.microsoft.com/office/drawing/2014/main" id="{E54083AD-659A-499B-89FA-54C71B02E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732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Char char="•"/>
            </a:pPr>
            <a:endParaRPr lang="en-US" altLang="en-US" sz="24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4147" name="Text Box 5">
            <a:extLst>
              <a:ext uri="{FF2B5EF4-FFF2-40B4-BE49-F238E27FC236}">
                <a16:creationId xmlns:a16="http://schemas.microsoft.com/office/drawing/2014/main" id="{1F38B8D2-8BEE-4985-A6A9-2DD6240A7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213" y="1184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>
              <a:solidFill>
                <a:srgbClr val="000000"/>
              </a:solidFill>
            </a:endParaRPr>
          </a:p>
        </p:txBody>
      </p:sp>
      <p:sp>
        <p:nvSpPr>
          <p:cNvPr id="134148" name="Text Box 6">
            <a:extLst>
              <a:ext uri="{FF2B5EF4-FFF2-40B4-BE49-F238E27FC236}">
                <a16:creationId xmlns:a16="http://schemas.microsoft.com/office/drawing/2014/main" id="{EC3F6C01-45B1-4D64-986F-8A2513B8B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All chemicals exist in one of three forms:</a:t>
            </a:r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2CA709AE-827F-4626-825F-84FF01EA2C69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3886200"/>
            <a:ext cx="2565400" cy="2514600"/>
            <a:chOff x="3744" y="2448"/>
            <a:chExt cx="1616" cy="1584"/>
          </a:xfrm>
        </p:grpSpPr>
        <p:sp>
          <p:nvSpPr>
            <p:cNvPr id="134157" name="Text Box 7">
              <a:extLst>
                <a:ext uri="{FF2B5EF4-FFF2-40B4-BE49-F238E27FC236}">
                  <a16:creationId xmlns:a16="http://schemas.microsoft.com/office/drawing/2014/main" id="{C54B0973-9137-4150-BB27-8C13119622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3744"/>
              <a:ext cx="7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Liquid</a:t>
              </a:r>
            </a:p>
          </p:txBody>
        </p:sp>
        <p:pic>
          <p:nvPicPr>
            <p:cNvPr id="134158" name="Picture 8" descr="j0182640">
              <a:extLst>
                <a:ext uri="{FF2B5EF4-FFF2-40B4-BE49-F238E27FC236}">
                  <a16:creationId xmlns:a16="http://schemas.microsoft.com/office/drawing/2014/main" id="{659C345E-7B29-4ED9-BF6C-A5416EA62C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448"/>
              <a:ext cx="1616" cy="1084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4150" name="Rectangle 13">
            <a:extLst>
              <a:ext uri="{FF2B5EF4-FFF2-40B4-BE49-F238E27FC236}">
                <a16:creationId xmlns:a16="http://schemas.microsoft.com/office/drawing/2014/main" id="{B1C485B3-6E91-47C4-A3B4-7E57205334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Chemical Forms:  </a:t>
            </a:r>
            <a:r>
              <a:rPr lang="en-US" altLang="en-US" i="1">
                <a:solidFill>
                  <a:schemeClr val="bg1"/>
                </a:solidFill>
              </a:rPr>
              <a:t>What are they?</a:t>
            </a:r>
            <a:endParaRPr lang="en-US" altLang="en-US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D07197D-ABC2-4B53-A6DA-CAF0B09E3CD7}"/>
              </a:ext>
            </a:extLst>
          </p:cNvPr>
          <p:cNvGrpSpPr>
            <a:grpSpLocks/>
          </p:cNvGrpSpPr>
          <p:nvPr/>
        </p:nvGrpSpPr>
        <p:grpSpPr bwMode="auto">
          <a:xfrm>
            <a:off x="3554413" y="1773238"/>
            <a:ext cx="2035175" cy="2097087"/>
            <a:chOff x="3555206" y="1773238"/>
            <a:chExt cx="2033588" cy="2097406"/>
          </a:xfrm>
        </p:grpSpPr>
        <p:pic>
          <p:nvPicPr>
            <p:cNvPr id="134155" name="Picture 12">
              <a:extLst>
                <a:ext uri="{FF2B5EF4-FFF2-40B4-BE49-F238E27FC236}">
                  <a16:creationId xmlns:a16="http://schemas.microsoft.com/office/drawing/2014/main" id="{B893ED1B-CF24-4A86-8F7F-25C78A2791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206" y="1773238"/>
              <a:ext cx="2033588" cy="1411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4156" name="Text Box 15">
              <a:extLst>
                <a:ext uri="{FF2B5EF4-FFF2-40B4-BE49-F238E27FC236}">
                  <a16:creationId xmlns:a16="http://schemas.microsoft.com/office/drawing/2014/main" id="{429D8289-9EF6-4C6E-B350-548B40BC28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7975" y="3413444"/>
              <a:ext cx="11461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Solid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6D2183-EFDD-4589-85B4-EA9615242080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717925"/>
            <a:ext cx="2562225" cy="2551113"/>
            <a:chOff x="736597" y="3657600"/>
            <a:chExt cx="2562532" cy="2551760"/>
          </a:xfrm>
        </p:grpSpPr>
        <p:sp>
          <p:nvSpPr>
            <p:cNvPr id="134153" name="Rectangle 14">
              <a:extLst>
                <a:ext uri="{FF2B5EF4-FFF2-40B4-BE49-F238E27FC236}">
                  <a16:creationId xmlns:a16="http://schemas.microsoft.com/office/drawing/2014/main" id="{C0CD8C89-C827-45B8-B4B9-36C25E547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596" y="5747695"/>
              <a:ext cx="12546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Gas</a:t>
              </a:r>
            </a:p>
          </p:txBody>
        </p:sp>
        <p:pic>
          <p:nvPicPr>
            <p:cNvPr id="134154" name="Picture 11">
              <a:extLst>
                <a:ext uri="{FF2B5EF4-FFF2-40B4-BE49-F238E27FC236}">
                  <a16:creationId xmlns:a16="http://schemas.microsoft.com/office/drawing/2014/main" id="{7FFEB422-F760-4E1E-88F4-5D5E6B5A7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597" y="3657600"/>
              <a:ext cx="2562532" cy="182879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j0232838">
            <a:extLst>
              <a:ext uri="{FF2B5EF4-FFF2-40B4-BE49-F238E27FC236}">
                <a16:creationId xmlns:a16="http://schemas.microsoft.com/office/drawing/2014/main" id="{394E43FE-9DC4-4A5E-BF96-4C35F88FF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2057400"/>
            <a:ext cx="25622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Rectangle 2">
            <a:extLst>
              <a:ext uri="{FF2B5EF4-FFF2-40B4-BE49-F238E27FC236}">
                <a16:creationId xmlns:a16="http://schemas.microsoft.com/office/drawing/2014/main" id="{1668CB39-D7B8-4197-9128-47FBE3390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</a:rPr>
              <a:t>Chemical Forms:</a:t>
            </a:r>
            <a:r>
              <a:rPr lang="en-US" altLang="en-US" sz="3600" b="1" i="1">
                <a:solidFill>
                  <a:srgbClr val="FFFFFF"/>
                </a:solidFill>
              </a:rPr>
              <a:t>  How do they change?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1413BCE1-A14C-4D01-90D0-6294040CA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60198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en-US" b="1" dirty="0"/>
              <a:t>Chemicals are often present in more than one form.   </a:t>
            </a:r>
          </a:p>
          <a:p>
            <a:pPr lvl="1" eaLnBrk="1" hangingPunct="1">
              <a:spcBef>
                <a:spcPts val="1800"/>
              </a:spcBef>
              <a:defRPr/>
            </a:pPr>
            <a:r>
              <a:rPr lang="en-US" altLang="en-US" sz="3200" dirty="0"/>
              <a:t>You can change the form of a chemical by controlling its temperature and pressure. </a:t>
            </a:r>
            <a:endParaRPr lang="en-US" altLang="en-US" sz="1050" dirty="0"/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en-US" sz="3200" dirty="0"/>
              <a:t>They can change as you use and store them, which can make them more dangerous.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en-US" sz="3200" dirty="0"/>
              <a:t>When they change in form, their ability to get into your body also changes.</a:t>
            </a:r>
          </a:p>
        </p:txBody>
      </p:sp>
      <p:sp>
        <p:nvSpPr>
          <p:cNvPr id="700421" name="WordArt 5">
            <a:extLst>
              <a:ext uri="{FF2B5EF4-FFF2-40B4-BE49-F238E27FC236}">
                <a16:creationId xmlns:a16="http://schemas.microsoft.com/office/drawing/2014/main" id="{4599BB73-1BC5-4C53-82B3-36C2A46212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626225" y="3270250"/>
            <a:ext cx="2057400" cy="1143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4400" b="1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under</a:t>
            </a:r>
          </a:p>
          <a:p>
            <a:pPr algn="ctr"/>
            <a:r>
              <a:rPr lang="en-US" sz="4400" b="1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+mn-lt"/>
                <a:ea typeface="+mn-lt"/>
                <a:cs typeface="+mn-lt"/>
              </a:rPr>
              <a:t>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0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70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0D0D0D"/>
            </a:gs>
            <a:gs pos="72000">
              <a:srgbClr val="C00000"/>
            </a:gs>
            <a:gs pos="100000">
              <a:srgbClr val="C0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>
            <a:extLst>
              <a:ext uri="{FF2B5EF4-FFF2-40B4-BE49-F238E27FC236}">
                <a16:creationId xmlns:a16="http://schemas.microsoft.com/office/drawing/2014/main" id="{2A3B0269-9E0C-4625-BCB8-9BEE7BB2D9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133600"/>
            <a:ext cx="5715000" cy="2438400"/>
          </a:xfrm>
        </p:spPr>
        <p:txBody>
          <a:bodyPr/>
          <a:lstStyle/>
          <a:p>
            <a:r>
              <a:rPr lang="en-US" altLang="en-US" sz="4400" dirty="0">
                <a:solidFill>
                  <a:schemeClr val="bg1"/>
                </a:solidFill>
              </a:rPr>
              <a:t>Where do I get information on chemicals hazards?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9D328869-370A-4064-9033-E22ECC5DC0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chemeClr val="bg1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990099"/>
                </a:solidFill>
              </a:rPr>
              <a:t>Presentation Overview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6A044484-173B-402C-BB0D-443E3BD9A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5943600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altLang="en-US" b="1" dirty="0">
                <a:solidFill>
                  <a:schemeClr val="bg1"/>
                </a:solidFill>
              </a:rPr>
              <a:t>What is the RTK law and how does it protect me?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b="1" dirty="0">
                <a:solidFill>
                  <a:schemeClr val="bg1"/>
                </a:solidFill>
              </a:rPr>
              <a:t>What is a hazardous material?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b="1" dirty="0">
                <a:solidFill>
                  <a:schemeClr val="bg1"/>
                </a:solidFill>
              </a:rPr>
              <a:t>How do I get exposed to hazardous materials?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b="1" dirty="0">
                <a:solidFill>
                  <a:schemeClr val="bg1"/>
                </a:solidFill>
              </a:rPr>
              <a:t>How can I use information in Safety Data Sheets (SDSs) to use and manage products, and respond to product incidents?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b="1" dirty="0">
                <a:solidFill>
                  <a:schemeClr val="bg1"/>
                </a:solidFill>
              </a:rPr>
              <a:t>What are the hazards of the products I work with?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>
            <a:extLst>
              <a:ext uri="{FF2B5EF4-FFF2-40B4-BE49-F238E27FC236}">
                <a16:creationId xmlns:a16="http://schemas.microsoft.com/office/drawing/2014/main" id="{42AD2687-E98C-4B10-82DF-E951A44037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034088" cy="1870075"/>
          </a:xfrm>
        </p:spPr>
        <p:txBody>
          <a:bodyPr/>
          <a:lstStyle/>
          <a:p>
            <a:r>
              <a:rPr lang="en-US" altLang="en-US" sz="3600" dirty="0">
                <a:solidFill>
                  <a:srgbClr val="A50021"/>
                </a:solidFill>
              </a:rPr>
              <a:t>Global Harmonized System </a:t>
            </a:r>
            <a:br>
              <a:rPr lang="en-US" altLang="en-US" sz="3600" dirty="0">
                <a:solidFill>
                  <a:srgbClr val="A50021"/>
                </a:solidFill>
              </a:rPr>
            </a:br>
            <a:r>
              <a:rPr lang="en-US" altLang="en-US" sz="2800" i="1" dirty="0"/>
              <a:t>(OSHA and MA Department of Labor Standards have adopted)</a:t>
            </a:r>
          </a:p>
        </p:txBody>
      </p:sp>
      <p:sp>
        <p:nvSpPr>
          <p:cNvPr id="92163" name="Content Placeholder 2">
            <a:extLst>
              <a:ext uri="{FF2B5EF4-FFF2-40B4-BE49-F238E27FC236}">
                <a16:creationId xmlns:a16="http://schemas.microsoft.com/office/drawing/2014/main" id="{71F6286E-E069-40FF-9C61-380198039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70075"/>
            <a:ext cx="9123363" cy="4987925"/>
          </a:xfrm>
          <a:solidFill>
            <a:schemeClr val="tx1"/>
          </a:solidFill>
        </p:spPr>
        <p:txBody>
          <a:bodyPr/>
          <a:lstStyle/>
          <a:p>
            <a:pPr marL="0" indent="0">
              <a:spcBef>
                <a:spcPts val="2400"/>
              </a:spcBef>
              <a:buNone/>
              <a:defRPr/>
            </a:pPr>
            <a:r>
              <a:rPr lang="en-US" sz="3600" dirty="0">
                <a:solidFill>
                  <a:schemeClr val="bg1"/>
                </a:solidFill>
              </a:rPr>
              <a:t>Uniform formats for chemical information from across the world:</a:t>
            </a:r>
          </a:p>
          <a:p>
            <a:pPr>
              <a:spcBef>
                <a:spcPts val="2400"/>
              </a:spcBef>
              <a:defRPr/>
            </a:pPr>
            <a:r>
              <a:rPr lang="en-US" sz="3600" dirty="0">
                <a:solidFill>
                  <a:schemeClr val="bg1"/>
                </a:solidFill>
              </a:rPr>
              <a:t>Labels</a:t>
            </a:r>
          </a:p>
          <a:p>
            <a:pPr>
              <a:spcBef>
                <a:spcPts val="2400"/>
              </a:spcBef>
              <a:defRPr/>
            </a:pPr>
            <a:r>
              <a:rPr lang="en-US" sz="3600" dirty="0">
                <a:solidFill>
                  <a:schemeClr val="bg1"/>
                </a:solidFill>
              </a:rPr>
              <a:t>Pictograms and hazard information</a:t>
            </a:r>
          </a:p>
          <a:p>
            <a:pPr>
              <a:spcBef>
                <a:spcPts val="2400"/>
              </a:spcBef>
              <a:defRPr/>
            </a:pPr>
            <a:r>
              <a:rPr lang="en-US" sz="3600" dirty="0">
                <a:solidFill>
                  <a:schemeClr val="bg1"/>
                </a:solidFill>
              </a:rPr>
              <a:t>Safety Data Sheets (SDS) </a:t>
            </a:r>
          </a:p>
          <a:p>
            <a:pPr>
              <a:spcBef>
                <a:spcPts val="2400"/>
              </a:spcBef>
              <a:defRPr/>
            </a:pPr>
            <a:r>
              <a:rPr lang="en-US" sz="3600" dirty="0">
                <a:solidFill>
                  <a:schemeClr val="bg1"/>
                </a:solidFill>
              </a:rPr>
              <a:t>RTK Training</a:t>
            </a:r>
          </a:p>
        </p:txBody>
      </p:sp>
      <p:pic>
        <p:nvPicPr>
          <p:cNvPr id="139268" name="Picture 1">
            <a:extLst>
              <a:ext uri="{FF2B5EF4-FFF2-40B4-BE49-F238E27FC236}">
                <a16:creationId xmlns:a16="http://schemas.microsoft.com/office/drawing/2014/main" id="{B3E00130-60DF-4FA4-91AE-30295779F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0"/>
            <a:ext cx="3089275" cy="18700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1">
            <a:extLst>
              <a:ext uri="{FF2B5EF4-FFF2-40B4-BE49-F238E27FC236}">
                <a16:creationId xmlns:a16="http://schemas.microsoft.com/office/drawing/2014/main" id="{455B70A2-BA95-44B2-9CB3-664717919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09788"/>
            <a:ext cx="8382000" cy="586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12DE06E-0C5B-4D02-9DE1-CBD71E499E49}"/>
              </a:ext>
            </a:extLst>
          </p:cNvPr>
          <p:cNvSpPr/>
          <p:nvPr/>
        </p:nvSpPr>
        <p:spPr>
          <a:xfrm>
            <a:off x="10886" y="0"/>
            <a:ext cx="9144000" cy="95410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Label Requirements – “At a Glance”</a:t>
            </a:r>
            <a:b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en-US" alt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Pictograms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and Health and Safety Hazards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06388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object 14">
            <a:extLst>
              <a:ext uri="{FF2B5EF4-FFF2-40B4-BE49-F238E27FC236}">
                <a16:creationId xmlns:a16="http://schemas.microsoft.com/office/drawing/2014/main" id="{3AA10D96-F1DA-4E18-A1A1-CD313B766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" y="6403975"/>
            <a:ext cx="9137650" cy="4540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1315" name="object 13">
            <a:extLst>
              <a:ext uri="{FF2B5EF4-FFF2-40B4-BE49-F238E27FC236}">
                <a16:creationId xmlns:a16="http://schemas.microsoft.com/office/drawing/2014/main" id="{7176EEDE-ED3D-4C9E-9462-CA7FBDED4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76200"/>
            <a:ext cx="762000" cy="762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1316" name="object 12">
            <a:extLst>
              <a:ext uri="{FF2B5EF4-FFF2-40B4-BE49-F238E27FC236}">
                <a16:creationId xmlns:a16="http://schemas.microsoft.com/office/drawing/2014/main" id="{8FDA76D2-0B4A-4011-9C28-28C97AB3A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286000"/>
            <a:ext cx="2438400" cy="2438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F4C6DEC7-01A4-4B78-A96A-F00A1A725DA6}"/>
              </a:ext>
            </a:extLst>
          </p:cNvPr>
          <p:cNvSpPr txBox="1"/>
          <p:nvPr/>
        </p:nvSpPr>
        <p:spPr>
          <a:xfrm>
            <a:off x="139700" y="431800"/>
            <a:ext cx="8932863" cy="48260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3779"/>
              </a:lnSpc>
              <a:tabLst>
                <a:tab pos="8851900" algn="l"/>
              </a:tabLst>
              <a:defRPr/>
            </a:pPr>
            <a:r>
              <a:rPr sz="3600" u="heavy" spc="114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600" u="heavy" dirty="0">
                <a:solidFill>
                  <a:srgbClr val="333399"/>
                </a:solidFill>
                <a:latin typeface="Arial"/>
                <a:cs typeface="Arial"/>
              </a:rPr>
              <a:t>GHS Pictograms</a:t>
            </a:r>
            <a:r>
              <a:rPr sz="3600" u="heavy" spc="-19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600" u="heavy" dirty="0">
                <a:solidFill>
                  <a:srgbClr val="333399"/>
                </a:solidFill>
                <a:latin typeface="Arial"/>
                <a:cs typeface="Arial"/>
              </a:rPr>
              <a:t>and</a:t>
            </a:r>
            <a:r>
              <a:rPr sz="3600" u="heavy" spc="-14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600" u="heavy" dirty="0">
                <a:solidFill>
                  <a:srgbClr val="333399"/>
                </a:solidFill>
                <a:latin typeface="Arial"/>
                <a:cs typeface="Arial"/>
              </a:rPr>
              <a:t>Hazards 	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9C03E399-E9D1-4722-A9D0-566C1E676C2D}"/>
              </a:ext>
            </a:extLst>
          </p:cNvPr>
          <p:cNvSpPr txBox="1"/>
          <p:nvPr/>
        </p:nvSpPr>
        <p:spPr>
          <a:xfrm>
            <a:off x="688975" y="1470025"/>
            <a:ext cx="3021013" cy="43180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3375"/>
              </a:lnSpc>
              <a:spcBef>
                <a:spcPts val="168"/>
              </a:spcBef>
              <a:defRPr/>
            </a:pP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Health</a:t>
            </a:r>
            <a:r>
              <a:rPr sz="3200" b="1" spc="-29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Hazards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1319" name="object 9">
            <a:extLst>
              <a:ext uri="{FF2B5EF4-FFF2-40B4-BE49-F238E27FC236}">
                <a16:creationId xmlns:a16="http://schemas.microsoft.com/office/drawing/2014/main" id="{01E9FD62-E3C6-45B8-AB29-F1F70D911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2601913"/>
            <a:ext cx="239713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550"/>
              </a:lnSpc>
              <a:spcBef>
                <a:spcPts val="125"/>
              </a:spcBef>
              <a:buFontTx/>
              <a:buNone/>
            </a:pPr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–</a:t>
            </a:r>
            <a:endParaRPr lang="en-US" altLang="en-US" sz="2400">
              <a:latin typeface="Arial" panose="020B0604020202020204" pitchFamily="34" charset="0"/>
            </a:endParaRPr>
          </a:p>
          <a:p>
            <a:pPr>
              <a:lnSpc>
                <a:spcPct val="96000"/>
              </a:lnSpc>
              <a:spcBef>
                <a:spcPts val="575"/>
              </a:spcBef>
              <a:buFontTx/>
              <a:buNone/>
            </a:pPr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–</a:t>
            </a:r>
            <a:endParaRPr lang="en-US" altLang="en-US" sz="2400">
              <a:latin typeface="Arial" panose="020B0604020202020204" pitchFamily="34" charset="0"/>
            </a:endParaRPr>
          </a:p>
          <a:p>
            <a:pPr>
              <a:lnSpc>
                <a:spcPct val="96000"/>
              </a:lnSpc>
              <a:spcBef>
                <a:spcPts val="700"/>
              </a:spcBef>
              <a:buFontTx/>
              <a:buNone/>
            </a:pPr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–</a:t>
            </a:r>
            <a:endParaRPr lang="en-US" altLang="en-US" sz="2400">
              <a:latin typeface="Arial" panose="020B0604020202020204" pitchFamily="34" charset="0"/>
            </a:endParaRPr>
          </a:p>
          <a:p>
            <a:pPr>
              <a:lnSpc>
                <a:spcPct val="96000"/>
              </a:lnSpc>
              <a:spcBef>
                <a:spcPts val="700"/>
              </a:spcBef>
              <a:buFontTx/>
              <a:buNone/>
            </a:pPr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–</a:t>
            </a:r>
            <a:endParaRPr lang="en-US" altLang="en-US" sz="2400">
              <a:latin typeface="Arial" panose="020B0604020202020204" pitchFamily="34" charset="0"/>
            </a:endParaRPr>
          </a:p>
          <a:p>
            <a:pPr>
              <a:lnSpc>
                <a:spcPct val="96000"/>
              </a:lnSpc>
              <a:spcBef>
                <a:spcPts val="700"/>
              </a:spcBef>
              <a:buFontTx/>
              <a:buNone/>
            </a:pPr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–</a:t>
            </a:r>
            <a:endParaRPr lang="en-US" altLang="en-US" sz="2400">
              <a:latin typeface="Arial" panose="020B0604020202020204" pitchFamily="34" charset="0"/>
            </a:endParaRPr>
          </a:p>
          <a:p>
            <a:pPr>
              <a:lnSpc>
                <a:spcPct val="96000"/>
              </a:lnSpc>
              <a:spcBef>
                <a:spcPts val="700"/>
              </a:spcBef>
              <a:buFontTx/>
              <a:buNone/>
            </a:pPr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–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41320" name="object 8">
            <a:extLst>
              <a:ext uri="{FF2B5EF4-FFF2-40B4-BE49-F238E27FC236}">
                <a16:creationId xmlns:a16="http://schemas.microsoft.com/office/drawing/2014/main" id="{B35AAB01-9AAE-43E0-81BA-0BB186B7B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2601913"/>
            <a:ext cx="304482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550"/>
              </a:lnSpc>
              <a:spcBef>
                <a:spcPts val="125"/>
              </a:spcBef>
              <a:buFontTx/>
              <a:buNone/>
            </a:pPr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Carcinogen</a:t>
            </a:r>
            <a:endParaRPr lang="en-US" altLang="en-US" sz="2400">
              <a:latin typeface="Arial" panose="020B0604020202020204" pitchFamily="34" charset="0"/>
            </a:endParaRPr>
          </a:p>
          <a:p>
            <a:pPr>
              <a:lnSpc>
                <a:spcPts val="2763"/>
              </a:lnSpc>
              <a:spcBef>
                <a:spcPts val="575"/>
              </a:spcBef>
              <a:buFontTx/>
              <a:buNone/>
            </a:pPr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Mutagenicity </a:t>
            </a:r>
            <a:endParaRPr lang="en-US" altLang="en-US" sz="2400">
              <a:latin typeface="Arial" panose="020B0604020202020204" pitchFamily="34" charset="0"/>
            </a:endParaRPr>
          </a:p>
          <a:p>
            <a:pPr>
              <a:lnSpc>
                <a:spcPts val="2763"/>
              </a:lnSpc>
              <a:spcBef>
                <a:spcPts val="700"/>
              </a:spcBef>
              <a:buFontTx/>
              <a:buNone/>
            </a:pPr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Reproductive Toxicity </a:t>
            </a:r>
            <a:endParaRPr lang="en-US" altLang="en-US" sz="2400">
              <a:latin typeface="Arial" panose="020B0604020202020204" pitchFamily="34" charset="0"/>
            </a:endParaRPr>
          </a:p>
          <a:p>
            <a:pPr>
              <a:lnSpc>
                <a:spcPts val="2763"/>
              </a:lnSpc>
              <a:spcBef>
                <a:spcPts val="700"/>
              </a:spcBef>
              <a:buFontTx/>
              <a:buNone/>
            </a:pPr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Respiratory Sensitizer </a:t>
            </a:r>
            <a:endParaRPr lang="en-US" altLang="en-US" sz="2400">
              <a:latin typeface="Arial" panose="020B0604020202020204" pitchFamily="34" charset="0"/>
            </a:endParaRPr>
          </a:p>
          <a:p>
            <a:pPr>
              <a:lnSpc>
                <a:spcPts val="2763"/>
              </a:lnSpc>
              <a:spcBef>
                <a:spcPts val="700"/>
              </a:spcBef>
              <a:buFontTx/>
              <a:buNone/>
            </a:pPr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Target Organ Toxicity</a:t>
            </a:r>
            <a:endParaRPr lang="en-US" altLang="en-US" sz="2400">
              <a:latin typeface="Arial" panose="020B0604020202020204" pitchFamily="34" charset="0"/>
            </a:endParaRPr>
          </a:p>
          <a:p>
            <a:pPr>
              <a:lnSpc>
                <a:spcPct val="96000"/>
              </a:lnSpc>
              <a:spcBef>
                <a:spcPts val="713"/>
              </a:spcBef>
              <a:buFontTx/>
              <a:buNone/>
            </a:pPr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Aspiration Toxicity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41321" name="object 7">
            <a:extLst>
              <a:ext uri="{FF2B5EF4-FFF2-40B4-BE49-F238E27FC236}">
                <a16:creationId xmlns:a16="http://schemas.microsoft.com/office/drawing/2014/main" id="{142EB464-0B5A-491C-A857-5A3F50467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5653088"/>
            <a:ext cx="7267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150"/>
              </a:lnSpc>
              <a:spcBef>
                <a:spcPts val="113"/>
              </a:spcBef>
              <a:buFontTx/>
              <a:buNone/>
            </a:pPr>
            <a:r>
              <a:rPr lang="en-US" altLang="en-US" sz="2000" i="1">
                <a:solidFill>
                  <a:srgbClr val="333399"/>
                </a:solidFill>
                <a:latin typeface="Arial" panose="020B0604020202020204" pitchFamily="34" charset="0"/>
              </a:rPr>
              <a:t>This label warns that product is toxic and that gloves, goggles or</a:t>
            </a:r>
            <a:endParaRPr lang="en-US" altLang="en-US" sz="2000">
              <a:latin typeface="Arial" panose="020B0604020202020204" pitchFamily="34" charset="0"/>
            </a:endParaRPr>
          </a:p>
          <a:p>
            <a:pPr>
              <a:lnSpc>
                <a:spcPct val="96000"/>
              </a:lnSpc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333399"/>
                </a:solidFill>
                <a:latin typeface="Arial" panose="020B0604020202020204" pitchFamily="34" charset="0"/>
              </a:rPr>
              <a:t>respirator may be required, depending upon your task.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141322" name="object 6">
            <a:extLst>
              <a:ext uri="{FF2B5EF4-FFF2-40B4-BE49-F238E27FC236}">
                <a16:creationId xmlns:a16="http://schemas.microsoft.com/office/drawing/2014/main" id="{CD718E13-D079-48B0-9129-683E5C306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76275"/>
            <a:ext cx="1412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41323" name="object 5">
            <a:extLst>
              <a:ext uri="{FF2B5EF4-FFF2-40B4-BE49-F238E27FC236}">
                <a16:creationId xmlns:a16="http://schemas.microsoft.com/office/drawing/2014/main" id="{2FE82BB0-8CB8-4CB1-BFDD-4ABD9CB6F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676275"/>
            <a:ext cx="127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41324" name="object 4">
            <a:extLst>
              <a:ext uri="{FF2B5EF4-FFF2-40B4-BE49-F238E27FC236}">
                <a16:creationId xmlns:a16="http://schemas.microsoft.com/office/drawing/2014/main" id="{D3DC4418-97D4-4525-9CF2-B2A23FF94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463" y="676275"/>
            <a:ext cx="1238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41325" name="object 3">
            <a:extLst>
              <a:ext uri="{FF2B5EF4-FFF2-40B4-BE49-F238E27FC236}">
                <a16:creationId xmlns:a16="http://schemas.microsoft.com/office/drawing/2014/main" id="{345A4250-4486-4664-B8EA-A95F32A68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75" y="676275"/>
            <a:ext cx="1254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41326" name="object 2">
            <a:extLst>
              <a:ext uri="{FF2B5EF4-FFF2-40B4-BE49-F238E27FC236}">
                <a16:creationId xmlns:a16="http://schemas.microsoft.com/office/drawing/2014/main" id="{C257428F-4341-487A-A707-9CFD798FE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6675" y="676275"/>
            <a:ext cx="257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object 12">
            <a:extLst>
              <a:ext uri="{FF2B5EF4-FFF2-40B4-BE49-F238E27FC236}">
                <a16:creationId xmlns:a16="http://schemas.microsoft.com/office/drawing/2014/main" id="{55D9344F-B4DD-42CA-AA93-62AF38FAD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" y="6403975"/>
            <a:ext cx="9137650" cy="4540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2339" name="object 11">
            <a:extLst>
              <a:ext uri="{FF2B5EF4-FFF2-40B4-BE49-F238E27FC236}">
                <a16:creationId xmlns:a16="http://schemas.microsoft.com/office/drawing/2014/main" id="{756AFC83-724F-4ED7-A0E6-D87046E03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76200"/>
            <a:ext cx="762000" cy="762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2340" name="object 10">
            <a:extLst>
              <a:ext uri="{FF2B5EF4-FFF2-40B4-BE49-F238E27FC236}">
                <a16:creationId xmlns:a16="http://schemas.microsoft.com/office/drawing/2014/main" id="{4CCA3421-C24E-4975-87B9-8A00804CD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819400"/>
            <a:ext cx="2057400" cy="2057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33273F9C-7849-4727-B620-004E5D95F627}"/>
              </a:ext>
            </a:extLst>
          </p:cNvPr>
          <p:cNvSpPr txBox="1"/>
          <p:nvPr/>
        </p:nvSpPr>
        <p:spPr>
          <a:xfrm>
            <a:off x="155575" y="434975"/>
            <a:ext cx="8916988" cy="48260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3775"/>
              </a:lnSpc>
              <a:tabLst>
                <a:tab pos="8826500" algn="l"/>
              </a:tabLst>
              <a:defRPr/>
            </a:pPr>
            <a:r>
              <a:rPr sz="3600" u="heavy" dirty="0">
                <a:solidFill>
                  <a:srgbClr val="333399"/>
                </a:solidFill>
                <a:latin typeface="Times New Roman"/>
                <a:cs typeface="Times New Roman"/>
              </a:rPr>
              <a:t>GHS Pi</a:t>
            </a:r>
            <a:r>
              <a:rPr sz="3600" u="heavy" spc="-14" dirty="0">
                <a:solidFill>
                  <a:srgbClr val="333399"/>
                </a:solidFill>
                <a:latin typeface="Times New Roman"/>
                <a:cs typeface="Times New Roman"/>
              </a:rPr>
              <a:t>c</a:t>
            </a:r>
            <a:r>
              <a:rPr sz="3600" u="heavy" dirty="0">
                <a:solidFill>
                  <a:srgbClr val="333399"/>
                </a:solidFill>
                <a:latin typeface="Times New Roman"/>
                <a:cs typeface="Times New Roman"/>
              </a:rPr>
              <a:t>togr</a:t>
            </a:r>
            <a:r>
              <a:rPr sz="3600" u="heavy" spc="-9" dirty="0">
                <a:solidFill>
                  <a:srgbClr val="333399"/>
                </a:solidFill>
                <a:latin typeface="Times New Roman"/>
                <a:cs typeface="Times New Roman"/>
              </a:rPr>
              <a:t>a</a:t>
            </a:r>
            <a:r>
              <a:rPr sz="3600" u="heavy" dirty="0">
                <a:solidFill>
                  <a:srgbClr val="333399"/>
                </a:solidFill>
                <a:latin typeface="Times New Roman"/>
                <a:cs typeface="Times New Roman"/>
              </a:rPr>
              <a:t>ms and Hazards 	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BF94C497-BF68-4D11-98E9-91B2717A26D6}"/>
              </a:ext>
            </a:extLst>
          </p:cNvPr>
          <p:cNvSpPr txBox="1"/>
          <p:nvPr/>
        </p:nvSpPr>
        <p:spPr>
          <a:xfrm>
            <a:off x="1108075" y="1868488"/>
            <a:ext cx="4421188" cy="53340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4190"/>
              </a:lnSpc>
              <a:spcBef>
                <a:spcPts val="209"/>
              </a:spcBef>
              <a:defRPr/>
            </a:pPr>
            <a:r>
              <a:rPr sz="4000" b="1" dirty="0">
                <a:solidFill>
                  <a:srgbClr val="333399"/>
                </a:solidFill>
                <a:latin typeface="Arial"/>
                <a:cs typeface="Arial"/>
              </a:rPr>
              <a:t>Exclamation</a:t>
            </a:r>
            <a:r>
              <a:rPr sz="4000" b="1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333399"/>
                </a:solidFill>
                <a:latin typeface="Arial"/>
                <a:cs typeface="Arial"/>
              </a:rPr>
              <a:t>Mark</a:t>
            </a:r>
            <a:endParaRPr sz="4000">
              <a:latin typeface="Arial"/>
              <a:cs typeface="Arial"/>
            </a:endParaRPr>
          </a:p>
        </p:txBody>
      </p:sp>
      <p:sp>
        <p:nvSpPr>
          <p:cNvPr id="142343" name="object 7">
            <a:extLst>
              <a:ext uri="{FF2B5EF4-FFF2-40B4-BE49-F238E27FC236}">
                <a16:creationId xmlns:a16="http://schemas.microsoft.com/office/drawing/2014/main" id="{AAC0B01A-F525-467C-9F16-334D77A3A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75" y="3105150"/>
            <a:ext cx="239713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550"/>
              </a:lnSpc>
              <a:spcBef>
                <a:spcPts val="125"/>
              </a:spcBef>
              <a:buFontTx/>
              <a:buNone/>
            </a:pPr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–</a:t>
            </a:r>
            <a:endParaRPr lang="en-US" altLang="en-US" sz="2400">
              <a:latin typeface="Arial" panose="020B0604020202020204" pitchFamily="34" charset="0"/>
            </a:endParaRPr>
          </a:p>
          <a:p>
            <a:pPr>
              <a:lnSpc>
                <a:spcPct val="96000"/>
              </a:lnSpc>
              <a:spcBef>
                <a:spcPts val="563"/>
              </a:spcBef>
              <a:buFontTx/>
              <a:buNone/>
            </a:pPr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–</a:t>
            </a:r>
            <a:endParaRPr lang="en-US" altLang="en-US" sz="2400">
              <a:latin typeface="Arial" panose="020B0604020202020204" pitchFamily="34" charset="0"/>
            </a:endParaRPr>
          </a:p>
          <a:p>
            <a:pPr>
              <a:lnSpc>
                <a:spcPct val="96000"/>
              </a:lnSpc>
              <a:spcBef>
                <a:spcPts val="700"/>
              </a:spcBef>
              <a:buFontTx/>
              <a:buNone/>
            </a:pPr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–</a:t>
            </a:r>
            <a:endParaRPr lang="en-US" altLang="en-US" sz="2400">
              <a:latin typeface="Arial" panose="020B0604020202020204" pitchFamily="34" charset="0"/>
            </a:endParaRPr>
          </a:p>
          <a:p>
            <a:pPr>
              <a:lnSpc>
                <a:spcPct val="96000"/>
              </a:lnSpc>
              <a:spcBef>
                <a:spcPts val="700"/>
              </a:spcBef>
              <a:buFontTx/>
              <a:buNone/>
            </a:pPr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–</a:t>
            </a:r>
            <a:endParaRPr lang="en-US" altLang="en-US" sz="2400">
              <a:latin typeface="Arial" panose="020B0604020202020204" pitchFamily="34" charset="0"/>
            </a:endParaRPr>
          </a:p>
          <a:p>
            <a:pPr>
              <a:lnSpc>
                <a:spcPct val="96000"/>
              </a:lnSpc>
              <a:spcBef>
                <a:spcPts val="700"/>
              </a:spcBef>
              <a:buFontTx/>
              <a:buNone/>
            </a:pPr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–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42344" name="object 6">
            <a:extLst>
              <a:ext uri="{FF2B5EF4-FFF2-40B4-BE49-F238E27FC236}">
                <a16:creationId xmlns:a16="http://schemas.microsoft.com/office/drawing/2014/main" id="{8D45C536-E75C-4CAA-9E3A-C0EE18F16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3105150"/>
            <a:ext cx="36480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550"/>
              </a:lnSpc>
              <a:spcBef>
                <a:spcPts val="125"/>
              </a:spcBef>
              <a:buFontTx/>
              <a:buNone/>
            </a:pPr>
            <a:r>
              <a:rPr lang="en-US" altLang="en-US" sz="2400" b="1">
                <a:solidFill>
                  <a:srgbClr val="333399"/>
                </a:solidFill>
                <a:latin typeface="Arial" panose="020B0604020202020204" pitchFamily="34" charset="0"/>
              </a:rPr>
              <a:t>Irritant (skin and eye)</a:t>
            </a:r>
            <a:endParaRPr lang="en-US" altLang="en-US" sz="2400">
              <a:latin typeface="Arial" panose="020B0604020202020204" pitchFamily="34" charset="0"/>
            </a:endParaRPr>
          </a:p>
          <a:p>
            <a:pPr>
              <a:lnSpc>
                <a:spcPts val="2763"/>
              </a:lnSpc>
              <a:spcBef>
                <a:spcPts val="563"/>
              </a:spcBef>
              <a:buFontTx/>
              <a:buNone/>
            </a:pPr>
            <a:r>
              <a:rPr lang="en-US" altLang="en-US" sz="2400" b="1">
                <a:solidFill>
                  <a:srgbClr val="333399"/>
                </a:solidFill>
                <a:latin typeface="Arial" panose="020B0604020202020204" pitchFamily="34" charset="0"/>
              </a:rPr>
              <a:t>Skin Sensitizer </a:t>
            </a:r>
            <a:endParaRPr lang="en-US" altLang="en-US" sz="2400">
              <a:latin typeface="Arial" panose="020B0604020202020204" pitchFamily="34" charset="0"/>
            </a:endParaRPr>
          </a:p>
          <a:p>
            <a:pPr>
              <a:lnSpc>
                <a:spcPts val="2763"/>
              </a:lnSpc>
              <a:spcBef>
                <a:spcPts val="700"/>
              </a:spcBef>
              <a:buFontTx/>
              <a:buNone/>
            </a:pPr>
            <a:r>
              <a:rPr lang="en-US" altLang="en-US" sz="2400" b="1">
                <a:solidFill>
                  <a:srgbClr val="333399"/>
                </a:solidFill>
                <a:latin typeface="Arial" panose="020B0604020202020204" pitchFamily="34" charset="0"/>
              </a:rPr>
              <a:t>Acute Toxicity </a:t>
            </a:r>
            <a:endParaRPr lang="en-US" altLang="en-US" sz="2400">
              <a:latin typeface="Arial" panose="020B0604020202020204" pitchFamily="34" charset="0"/>
            </a:endParaRPr>
          </a:p>
          <a:p>
            <a:pPr>
              <a:lnSpc>
                <a:spcPts val="2763"/>
              </a:lnSpc>
              <a:spcBef>
                <a:spcPts val="700"/>
              </a:spcBef>
              <a:buFontTx/>
              <a:buNone/>
            </a:pPr>
            <a:r>
              <a:rPr lang="en-US" altLang="en-US" sz="2400" b="1">
                <a:solidFill>
                  <a:srgbClr val="333399"/>
                </a:solidFill>
                <a:latin typeface="Arial" panose="020B0604020202020204" pitchFamily="34" charset="0"/>
              </a:rPr>
              <a:t>Narcotic Effects</a:t>
            </a:r>
            <a:endParaRPr lang="en-US" altLang="en-US" sz="2400">
              <a:latin typeface="Arial" panose="020B0604020202020204" pitchFamily="34" charset="0"/>
            </a:endParaRPr>
          </a:p>
          <a:p>
            <a:pPr>
              <a:lnSpc>
                <a:spcPct val="96000"/>
              </a:lnSpc>
              <a:spcBef>
                <a:spcPts val="713"/>
              </a:spcBef>
              <a:buFontTx/>
              <a:buNone/>
            </a:pPr>
            <a:r>
              <a:rPr lang="en-US" altLang="en-US" sz="2400" b="1">
                <a:solidFill>
                  <a:srgbClr val="333399"/>
                </a:solidFill>
                <a:latin typeface="Arial" panose="020B0604020202020204" pitchFamily="34" charset="0"/>
              </a:rPr>
              <a:t>Respiratory Tract Irritant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42345" name="object 5">
            <a:extLst>
              <a:ext uri="{FF2B5EF4-FFF2-40B4-BE49-F238E27FC236}">
                <a16:creationId xmlns:a16="http://schemas.microsoft.com/office/drawing/2014/main" id="{646B1EE5-0F24-41F6-968F-8DFDAB23C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675" y="676275"/>
            <a:ext cx="1143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42346" name="object 4">
            <a:extLst>
              <a:ext uri="{FF2B5EF4-FFF2-40B4-BE49-F238E27FC236}">
                <a16:creationId xmlns:a16="http://schemas.microsoft.com/office/drawing/2014/main" id="{F887CEDA-F1F9-4AFA-AC3D-76152CE2E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788" y="676275"/>
            <a:ext cx="1143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42347" name="object 3">
            <a:extLst>
              <a:ext uri="{FF2B5EF4-FFF2-40B4-BE49-F238E27FC236}">
                <a16:creationId xmlns:a16="http://schemas.microsoft.com/office/drawing/2014/main" id="{FD8DC8C3-81B1-4538-8B8F-9AAA74DCF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488" y="676275"/>
            <a:ext cx="1143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42348" name="object 2">
            <a:extLst>
              <a:ext uri="{FF2B5EF4-FFF2-40B4-BE49-F238E27FC236}">
                <a16:creationId xmlns:a16="http://schemas.microsoft.com/office/drawing/2014/main" id="{F50DCB0B-07A6-4A5A-9775-8CF9A3EFA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0388" y="676275"/>
            <a:ext cx="33512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object 15">
            <a:extLst>
              <a:ext uri="{FF2B5EF4-FFF2-40B4-BE49-F238E27FC236}">
                <a16:creationId xmlns:a16="http://schemas.microsoft.com/office/drawing/2014/main" id="{46CF1A76-C671-468A-9EFD-5E4264340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" y="6403975"/>
            <a:ext cx="9137650" cy="4540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363" name="object 14">
            <a:extLst>
              <a:ext uri="{FF2B5EF4-FFF2-40B4-BE49-F238E27FC236}">
                <a16:creationId xmlns:a16="http://schemas.microsoft.com/office/drawing/2014/main" id="{EE9E5D8F-F75D-4CCC-8423-58AA04F26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76200"/>
            <a:ext cx="762000" cy="762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364" name="object 13">
            <a:extLst>
              <a:ext uri="{FF2B5EF4-FFF2-40B4-BE49-F238E27FC236}">
                <a16:creationId xmlns:a16="http://schemas.microsoft.com/office/drawing/2014/main" id="{B9953E23-D636-4F7C-AE40-5060D41D0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225" y="2232025"/>
            <a:ext cx="2263775" cy="22637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2B5D7A4A-688D-4FAB-8360-5B90CEF5CB0D}"/>
              </a:ext>
            </a:extLst>
          </p:cNvPr>
          <p:cNvSpPr txBox="1"/>
          <p:nvPr/>
        </p:nvSpPr>
        <p:spPr>
          <a:xfrm>
            <a:off x="155575" y="454025"/>
            <a:ext cx="8909050" cy="433388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3375"/>
              </a:lnSpc>
              <a:tabLst>
                <a:tab pos="8826500" algn="l"/>
              </a:tabLst>
              <a:defRPr/>
            </a:pPr>
            <a:r>
              <a:rPr sz="3200" u="heavy" dirty="0">
                <a:solidFill>
                  <a:srgbClr val="333399"/>
                </a:solidFill>
                <a:latin typeface="Arial"/>
                <a:cs typeface="Arial"/>
              </a:rPr>
              <a:t>GHS</a:t>
            </a:r>
            <a:r>
              <a:rPr sz="3200" u="heavy" spc="-14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u="heavy" dirty="0">
                <a:solidFill>
                  <a:srgbClr val="333399"/>
                </a:solidFill>
                <a:latin typeface="Arial"/>
                <a:cs typeface="Arial"/>
              </a:rPr>
              <a:t>Pict</a:t>
            </a:r>
            <a:r>
              <a:rPr sz="3200" u="heavy" spc="-14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3200" u="heavy" dirty="0">
                <a:solidFill>
                  <a:srgbClr val="333399"/>
                </a:solidFill>
                <a:latin typeface="Arial"/>
                <a:cs typeface="Arial"/>
              </a:rPr>
              <a:t>gr</a:t>
            </a:r>
            <a:r>
              <a:rPr sz="3200" u="heavy" spc="-14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3200" u="heavy" dirty="0">
                <a:solidFill>
                  <a:srgbClr val="333399"/>
                </a:solidFill>
                <a:latin typeface="Arial"/>
                <a:cs typeface="Arial"/>
              </a:rPr>
              <a:t>ms</a:t>
            </a:r>
            <a:r>
              <a:rPr sz="3200" u="heavy" spc="-29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u="heavy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3200" u="heavy" spc="-14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3200" u="heavy" dirty="0">
                <a:solidFill>
                  <a:srgbClr val="333399"/>
                </a:solidFill>
                <a:latin typeface="Arial"/>
                <a:cs typeface="Arial"/>
              </a:rPr>
              <a:t>d</a:t>
            </a:r>
            <a:r>
              <a:rPr sz="3200" u="heavy" spc="-9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u="heavy" dirty="0">
                <a:solidFill>
                  <a:srgbClr val="333399"/>
                </a:solidFill>
                <a:latin typeface="Arial"/>
                <a:cs typeface="Arial"/>
              </a:rPr>
              <a:t>Hazar</a:t>
            </a:r>
            <a:r>
              <a:rPr sz="3200" u="heavy" spc="-14" dirty="0">
                <a:solidFill>
                  <a:srgbClr val="333399"/>
                </a:solidFill>
                <a:latin typeface="Arial"/>
                <a:cs typeface="Arial"/>
              </a:rPr>
              <a:t>d</a:t>
            </a:r>
            <a:r>
              <a:rPr sz="3200" u="heavy" dirty="0">
                <a:solidFill>
                  <a:srgbClr val="333399"/>
                </a:solidFill>
                <a:latin typeface="Arial"/>
                <a:cs typeface="Arial"/>
              </a:rPr>
              <a:t>s 	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3366" name="object 11">
            <a:extLst>
              <a:ext uri="{FF2B5EF4-FFF2-40B4-BE49-F238E27FC236}">
                <a16:creationId xmlns:a16="http://schemas.microsoft.com/office/drawing/2014/main" id="{9A9376D7-3196-453B-8FBF-5AD2FF87B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1717675"/>
            <a:ext cx="15684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4188"/>
              </a:lnSpc>
              <a:spcBef>
                <a:spcPts val="213"/>
              </a:spcBef>
              <a:buFontTx/>
              <a:buNone/>
            </a:pPr>
            <a:r>
              <a:rPr lang="en-US" altLang="en-US" sz="4000" b="1">
                <a:solidFill>
                  <a:srgbClr val="333399"/>
                </a:solidFill>
                <a:latin typeface="Arial" panose="020B0604020202020204" pitchFamily="34" charset="0"/>
              </a:rPr>
              <a:t>Flame</a:t>
            </a:r>
            <a:endParaRPr lang="en-US" altLang="en-US" sz="4000">
              <a:latin typeface="Arial" panose="020B0604020202020204" pitchFamily="34" charset="0"/>
            </a:endParaRPr>
          </a:p>
        </p:txBody>
      </p:sp>
      <p:sp>
        <p:nvSpPr>
          <p:cNvPr id="143367" name="object 10">
            <a:extLst>
              <a:ext uri="{FF2B5EF4-FFF2-40B4-BE49-F238E27FC236}">
                <a16:creationId xmlns:a16="http://schemas.microsoft.com/office/drawing/2014/main" id="{A5487D69-9ABB-4600-8F7B-841475526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00" y="2489200"/>
            <a:ext cx="239713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550"/>
              </a:lnSpc>
              <a:spcBef>
                <a:spcPts val="125"/>
              </a:spcBef>
              <a:buFontTx/>
              <a:buNone/>
            </a:pPr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–</a:t>
            </a:r>
            <a:endParaRPr lang="en-US" altLang="en-US" sz="2400">
              <a:latin typeface="Arial" panose="020B0604020202020204" pitchFamily="34" charset="0"/>
            </a:endParaRPr>
          </a:p>
          <a:p>
            <a:pPr>
              <a:lnSpc>
                <a:spcPct val="96000"/>
              </a:lnSpc>
              <a:spcBef>
                <a:spcPts val="925"/>
              </a:spcBef>
              <a:buFontTx/>
              <a:buNone/>
            </a:pPr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–</a:t>
            </a:r>
            <a:endParaRPr lang="en-US" altLang="en-US" sz="2400">
              <a:latin typeface="Arial" panose="020B0604020202020204" pitchFamily="34" charset="0"/>
            </a:endParaRPr>
          </a:p>
          <a:p>
            <a:pPr>
              <a:lnSpc>
                <a:spcPct val="96000"/>
              </a:lnSpc>
              <a:spcBef>
                <a:spcPts val="700"/>
              </a:spcBef>
              <a:buFontTx/>
              <a:buNone/>
            </a:pPr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–</a:t>
            </a:r>
            <a:endParaRPr lang="en-US" altLang="en-US" sz="2400">
              <a:latin typeface="Arial" panose="020B0604020202020204" pitchFamily="34" charset="0"/>
            </a:endParaRPr>
          </a:p>
          <a:p>
            <a:pPr>
              <a:lnSpc>
                <a:spcPct val="96000"/>
              </a:lnSpc>
              <a:spcBef>
                <a:spcPts val="700"/>
              </a:spcBef>
              <a:buFontTx/>
              <a:buNone/>
            </a:pPr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–</a:t>
            </a:r>
            <a:endParaRPr lang="en-US" altLang="en-US" sz="2400">
              <a:latin typeface="Arial" panose="020B0604020202020204" pitchFamily="34" charset="0"/>
            </a:endParaRPr>
          </a:p>
          <a:p>
            <a:pPr>
              <a:lnSpc>
                <a:spcPct val="96000"/>
              </a:lnSpc>
              <a:spcBef>
                <a:spcPts val="700"/>
              </a:spcBef>
              <a:buFontTx/>
              <a:buNone/>
            </a:pPr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–</a:t>
            </a:r>
            <a:endParaRPr lang="en-US" altLang="en-US" sz="2400">
              <a:latin typeface="Arial" panose="020B0604020202020204" pitchFamily="34" charset="0"/>
            </a:endParaRPr>
          </a:p>
          <a:p>
            <a:pPr>
              <a:lnSpc>
                <a:spcPct val="96000"/>
              </a:lnSpc>
              <a:spcBef>
                <a:spcPts val="700"/>
              </a:spcBef>
              <a:buFontTx/>
              <a:buNone/>
            </a:pPr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–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43368" name="object 9">
            <a:extLst>
              <a:ext uri="{FF2B5EF4-FFF2-40B4-BE49-F238E27FC236}">
                <a16:creationId xmlns:a16="http://schemas.microsoft.com/office/drawing/2014/main" id="{8BFA9710-95C5-4017-AF08-BA3A16134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2489200"/>
            <a:ext cx="2417763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550"/>
              </a:lnSpc>
              <a:spcBef>
                <a:spcPts val="125"/>
              </a:spcBef>
              <a:buFontTx/>
              <a:buNone/>
            </a:pPr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Flammables</a:t>
            </a:r>
            <a:endParaRPr lang="en-US" altLang="en-US" sz="2400">
              <a:latin typeface="Arial" panose="020B0604020202020204" pitchFamily="34" charset="0"/>
            </a:endParaRPr>
          </a:p>
          <a:p>
            <a:pPr>
              <a:lnSpc>
                <a:spcPts val="2763"/>
              </a:lnSpc>
              <a:spcBef>
                <a:spcPts val="925"/>
              </a:spcBef>
              <a:buFontTx/>
              <a:buNone/>
            </a:pPr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Pyrophorics </a:t>
            </a:r>
            <a:endParaRPr lang="en-US" altLang="en-US" sz="2400">
              <a:latin typeface="Arial" panose="020B0604020202020204" pitchFamily="34" charset="0"/>
            </a:endParaRPr>
          </a:p>
          <a:p>
            <a:pPr>
              <a:lnSpc>
                <a:spcPts val="2763"/>
              </a:lnSpc>
              <a:spcBef>
                <a:spcPts val="700"/>
              </a:spcBef>
              <a:buFontTx/>
              <a:buNone/>
            </a:pPr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Self-Heating </a:t>
            </a:r>
            <a:endParaRPr lang="en-US" altLang="en-US" sz="2400">
              <a:latin typeface="Arial" panose="020B0604020202020204" pitchFamily="34" charset="0"/>
            </a:endParaRPr>
          </a:p>
          <a:p>
            <a:pPr>
              <a:lnSpc>
                <a:spcPts val="2763"/>
              </a:lnSpc>
              <a:spcBef>
                <a:spcPts val="700"/>
              </a:spcBef>
              <a:buFontTx/>
              <a:buNone/>
            </a:pPr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Emits Flammable</a:t>
            </a:r>
            <a:endParaRPr lang="en-US" altLang="en-US" sz="2400">
              <a:latin typeface="Arial" panose="020B0604020202020204" pitchFamily="34" charset="0"/>
            </a:endParaRPr>
          </a:p>
          <a:p>
            <a:pPr>
              <a:lnSpc>
                <a:spcPct val="96000"/>
              </a:lnSpc>
              <a:spcBef>
                <a:spcPts val="713"/>
              </a:spcBef>
              <a:buFontTx/>
              <a:buNone/>
            </a:pPr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Self-Reactives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43369" name="object 8">
            <a:extLst>
              <a:ext uri="{FF2B5EF4-FFF2-40B4-BE49-F238E27FC236}">
                <a16:creationId xmlns:a16="http://schemas.microsoft.com/office/drawing/2014/main" id="{BDDA54C9-DD08-454F-B983-2FF07EBCC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3851275"/>
            <a:ext cx="6302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550"/>
              </a:lnSpc>
              <a:spcBef>
                <a:spcPts val="125"/>
              </a:spcBef>
              <a:buFontTx/>
              <a:buNone/>
            </a:pPr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Gas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167EA2D1-0B64-44D7-8E59-68BEA53A3FB0}"/>
              </a:ext>
            </a:extLst>
          </p:cNvPr>
          <p:cNvSpPr txBox="1"/>
          <p:nvPr/>
        </p:nvSpPr>
        <p:spPr>
          <a:xfrm>
            <a:off x="1416050" y="4729163"/>
            <a:ext cx="2574925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2555"/>
              </a:lnSpc>
              <a:spcBef>
                <a:spcPts val="127"/>
              </a:spcBef>
              <a:defRPr/>
            </a:pP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2400" spc="4" dirty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ga</a:t>
            </a:r>
            <a:r>
              <a:rPr sz="2400" spc="-4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ic P</a:t>
            </a:r>
            <a:r>
              <a:rPr sz="2400" spc="-4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ro</a:t>
            </a:r>
            <a:r>
              <a:rPr sz="2400" spc="-9" dirty="0">
                <a:solidFill>
                  <a:srgbClr val="333399"/>
                </a:solidFill>
                <a:latin typeface="Arial"/>
                <a:cs typeface="Arial"/>
              </a:rPr>
              <a:t>x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400" spc="-4" dirty="0">
                <a:solidFill>
                  <a:srgbClr val="333399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E714905B-15C8-46C6-873F-17377BDD23E6}"/>
              </a:ext>
            </a:extLst>
          </p:cNvPr>
          <p:cNvSpPr txBox="1"/>
          <p:nvPr/>
        </p:nvSpPr>
        <p:spPr>
          <a:xfrm>
            <a:off x="1130300" y="5607050"/>
            <a:ext cx="5684838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2555"/>
              </a:lnSpc>
              <a:spcBef>
                <a:spcPts val="127"/>
              </a:spcBef>
              <a:defRPr/>
            </a:pPr>
            <a:r>
              <a:rPr sz="2000" i="1" dirty="0">
                <a:solidFill>
                  <a:srgbClr val="333399"/>
                </a:solidFill>
                <a:latin typeface="Arial"/>
                <a:cs typeface="Arial"/>
              </a:rPr>
              <a:t>This</a:t>
            </a:r>
            <a:r>
              <a:rPr sz="2000" i="1" spc="-9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333399"/>
                </a:solidFill>
                <a:latin typeface="Arial"/>
                <a:cs typeface="Arial"/>
              </a:rPr>
              <a:t>label wa</a:t>
            </a:r>
            <a:r>
              <a:rPr sz="2000" i="1" spc="4" dirty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r>
              <a:rPr sz="2000" i="1" dirty="0">
                <a:solidFill>
                  <a:srgbClr val="333399"/>
                </a:solidFill>
                <a:latin typeface="Arial"/>
                <a:cs typeface="Arial"/>
              </a:rPr>
              <a:t>ns</a:t>
            </a:r>
            <a:r>
              <a:rPr sz="2000" i="1" spc="-19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333399"/>
                </a:solidFill>
                <a:latin typeface="Arial"/>
                <a:cs typeface="Arial"/>
              </a:rPr>
              <a:t>that</a:t>
            </a:r>
            <a:r>
              <a:rPr sz="2000" i="1" spc="-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333399"/>
                </a:solidFill>
                <a:latin typeface="Arial"/>
                <a:cs typeface="Arial"/>
              </a:rPr>
              <a:t>the</a:t>
            </a:r>
            <a:r>
              <a:rPr sz="2000" i="1" spc="-19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333399"/>
                </a:solidFill>
                <a:latin typeface="Arial"/>
                <a:cs typeface="Arial"/>
              </a:rPr>
              <a:t>produ</a:t>
            </a:r>
            <a:r>
              <a:rPr sz="2000" i="1" spc="9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2000" i="1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000" i="1" spc="-44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333399"/>
                </a:solidFill>
                <a:latin typeface="Arial"/>
                <a:cs typeface="Arial"/>
              </a:rPr>
              <a:t>can</a:t>
            </a:r>
            <a:r>
              <a:rPr sz="2000" i="1" spc="-9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333399"/>
                </a:solidFill>
                <a:latin typeface="Arial"/>
                <a:cs typeface="Arial"/>
              </a:rPr>
              <a:t>cau</a:t>
            </a:r>
            <a:r>
              <a:rPr sz="2000" i="1" spc="9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2000" i="1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2000" i="1" spc="-39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333399"/>
                </a:solidFill>
                <a:latin typeface="Arial"/>
                <a:cs typeface="Arial"/>
              </a:rPr>
              <a:t>a </a:t>
            </a:r>
            <a:r>
              <a:rPr sz="2000" i="1" spc="-9" dirty="0">
                <a:solidFill>
                  <a:srgbClr val="333399"/>
                </a:solidFill>
                <a:latin typeface="Arial"/>
                <a:cs typeface="Arial"/>
              </a:rPr>
              <a:t>f</a:t>
            </a:r>
            <a:r>
              <a:rPr sz="2000" i="1" dirty="0">
                <a:solidFill>
                  <a:srgbClr val="333399"/>
                </a:solidFill>
                <a:latin typeface="Arial"/>
                <a:cs typeface="Arial"/>
              </a:rPr>
              <a:t>ir</a:t>
            </a:r>
            <a:r>
              <a:rPr sz="2000" i="1" spc="19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3372" name="object 5">
            <a:extLst>
              <a:ext uri="{FF2B5EF4-FFF2-40B4-BE49-F238E27FC236}">
                <a16:creationId xmlns:a16="http://schemas.microsoft.com/office/drawing/2014/main" id="{A9DE861A-8AAE-4935-859B-8990A5DBE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338" y="657225"/>
            <a:ext cx="1111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43373" name="object 4">
            <a:extLst>
              <a:ext uri="{FF2B5EF4-FFF2-40B4-BE49-F238E27FC236}">
                <a16:creationId xmlns:a16="http://schemas.microsoft.com/office/drawing/2014/main" id="{68E8E72B-E2C6-4341-8F54-C8310C89F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657225"/>
            <a:ext cx="1095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43374" name="object 3">
            <a:extLst>
              <a:ext uri="{FF2B5EF4-FFF2-40B4-BE49-F238E27FC236}">
                <a16:creationId xmlns:a16="http://schemas.microsoft.com/office/drawing/2014/main" id="{04A34D61-D22B-4E61-95F5-BC44592AF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450" y="657225"/>
            <a:ext cx="1127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43375" name="object 2">
            <a:extLst>
              <a:ext uri="{FF2B5EF4-FFF2-40B4-BE49-F238E27FC236}">
                <a16:creationId xmlns:a16="http://schemas.microsoft.com/office/drawing/2014/main" id="{F6014B1F-E282-4034-9F39-C984ECB51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638" y="657225"/>
            <a:ext cx="33829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object 12">
            <a:extLst>
              <a:ext uri="{FF2B5EF4-FFF2-40B4-BE49-F238E27FC236}">
                <a16:creationId xmlns:a16="http://schemas.microsoft.com/office/drawing/2014/main" id="{424E2662-17B7-4E02-94AD-40B9CC76D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" y="6403975"/>
            <a:ext cx="9137650" cy="4540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4387" name="object 11">
            <a:extLst>
              <a:ext uri="{FF2B5EF4-FFF2-40B4-BE49-F238E27FC236}">
                <a16:creationId xmlns:a16="http://schemas.microsoft.com/office/drawing/2014/main" id="{E356C0B5-BF13-4ADD-92FF-381980713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76200"/>
            <a:ext cx="762000" cy="762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4388" name="object 10">
            <a:extLst>
              <a:ext uri="{FF2B5EF4-FFF2-40B4-BE49-F238E27FC236}">
                <a16:creationId xmlns:a16="http://schemas.microsoft.com/office/drawing/2014/main" id="{A196CB61-4473-431E-8A60-C05AA37B8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514600"/>
            <a:ext cx="2362200" cy="23622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F601C55A-AA14-41DB-BC93-7AFB3E14375D}"/>
              </a:ext>
            </a:extLst>
          </p:cNvPr>
          <p:cNvSpPr txBox="1"/>
          <p:nvPr/>
        </p:nvSpPr>
        <p:spPr>
          <a:xfrm>
            <a:off x="155575" y="434975"/>
            <a:ext cx="8916988" cy="48260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3775"/>
              </a:lnSpc>
              <a:tabLst>
                <a:tab pos="8826500" algn="l"/>
              </a:tabLst>
              <a:defRPr/>
            </a:pPr>
            <a:r>
              <a:rPr sz="3600" u="heavy" dirty="0">
                <a:solidFill>
                  <a:srgbClr val="333399"/>
                </a:solidFill>
                <a:latin typeface="Times New Roman"/>
                <a:cs typeface="Times New Roman"/>
              </a:rPr>
              <a:t>GHS Pi</a:t>
            </a:r>
            <a:r>
              <a:rPr sz="3600" u="heavy" spc="-14" dirty="0">
                <a:solidFill>
                  <a:srgbClr val="333399"/>
                </a:solidFill>
                <a:latin typeface="Times New Roman"/>
                <a:cs typeface="Times New Roman"/>
              </a:rPr>
              <a:t>c</a:t>
            </a:r>
            <a:r>
              <a:rPr sz="3600" u="heavy" dirty="0">
                <a:solidFill>
                  <a:srgbClr val="333399"/>
                </a:solidFill>
                <a:latin typeface="Times New Roman"/>
                <a:cs typeface="Times New Roman"/>
              </a:rPr>
              <a:t>togr</a:t>
            </a:r>
            <a:r>
              <a:rPr sz="3600" u="heavy" spc="-9" dirty="0">
                <a:solidFill>
                  <a:srgbClr val="333399"/>
                </a:solidFill>
                <a:latin typeface="Times New Roman"/>
                <a:cs typeface="Times New Roman"/>
              </a:rPr>
              <a:t>a</a:t>
            </a:r>
            <a:r>
              <a:rPr sz="3600" u="heavy" dirty="0">
                <a:solidFill>
                  <a:srgbClr val="333399"/>
                </a:solidFill>
                <a:latin typeface="Times New Roman"/>
                <a:cs typeface="Times New Roman"/>
              </a:rPr>
              <a:t>ms and Hazards 	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1B74BD4D-1B10-4AD3-925C-A84D1704C50F}"/>
              </a:ext>
            </a:extLst>
          </p:cNvPr>
          <p:cNvSpPr txBox="1"/>
          <p:nvPr/>
        </p:nvSpPr>
        <p:spPr>
          <a:xfrm>
            <a:off x="993775" y="1533525"/>
            <a:ext cx="2525713" cy="53340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4190"/>
              </a:lnSpc>
              <a:spcBef>
                <a:spcPts val="209"/>
              </a:spcBef>
              <a:defRPr/>
            </a:pPr>
            <a:r>
              <a:rPr sz="4000" b="1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4000" b="1" spc="-9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4000" b="1" dirty="0">
                <a:solidFill>
                  <a:srgbClr val="333399"/>
                </a:solidFill>
                <a:latin typeface="Arial"/>
                <a:cs typeface="Arial"/>
              </a:rPr>
              <a:t>rrosion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144391" name="object 7">
            <a:extLst>
              <a:ext uri="{FF2B5EF4-FFF2-40B4-BE49-F238E27FC236}">
                <a16:creationId xmlns:a16="http://schemas.microsoft.com/office/drawing/2014/main" id="{1935C3E6-207A-4BE1-8F20-9C4DB8D72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775" y="2835275"/>
            <a:ext cx="276225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963"/>
              </a:lnSpc>
              <a:spcBef>
                <a:spcPts val="150"/>
              </a:spcBef>
              <a:buFontTx/>
              <a:buNone/>
            </a:pPr>
            <a:r>
              <a:rPr lang="en-US" altLang="en-US" sz="2800">
                <a:solidFill>
                  <a:srgbClr val="333399"/>
                </a:solidFill>
                <a:latin typeface="Arial" panose="020B0604020202020204" pitchFamily="34" charset="0"/>
              </a:rPr>
              <a:t>–</a:t>
            </a:r>
            <a:endParaRPr lang="en-US" altLang="en-US" sz="2800">
              <a:latin typeface="Arial" panose="020B0604020202020204" pitchFamily="34" charset="0"/>
            </a:endParaRPr>
          </a:p>
          <a:p>
            <a:pPr>
              <a:lnSpc>
                <a:spcPct val="96000"/>
              </a:lnSpc>
              <a:spcBef>
                <a:spcPts val="663"/>
              </a:spcBef>
              <a:buFontTx/>
              <a:buNone/>
            </a:pPr>
            <a:r>
              <a:rPr lang="en-US" altLang="en-US" sz="2800">
                <a:solidFill>
                  <a:srgbClr val="333399"/>
                </a:solidFill>
                <a:latin typeface="Arial" panose="020B0604020202020204" pitchFamily="34" charset="0"/>
              </a:rPr>
              <a:t>–</a:t>
            </a:r>
            <a:endParaRPr lang="en-US" altLang="en-US" sz="2800">
              <a:latin typeface="Arial" panose="020B0604020202020204" pitchFamily="34" charset="0"/>
            </a:endParaRPr>
          </a:p>
          <a:p>
            <a:pPr>
              <a:lnSpc>
                <a:spcPct val="96000"/>
              </a:lnSpc>
              <a:spcBef>
                <a:spcPts val="813"/>
              </a:spcBef>
              <a:buFontTx/>
              <a:buNone/>
            </a:pPr>
            <a:r>
              <a:rPr lang="en-US" altLang="en-US" sz="2800">
                <a:solidFill>
                  <a:srgbClr val="333399"/>
                </a:solidFill>
                <a:latin typeface="Arial" panose="020B0604020202020204" pitchFamily="34" charset="0"/>
              </a:rPr>
              <a:t>–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44392" name="object 6">
            <a:extLst>
              <a:ext uri="{FF2B5EF4-FFF2-40B4-BE49-F238E27FC236}">
                <a16:creationId xmlns:a16="http://schemas.microsoft.com/office/drawing/2014/main" id="{D9D71085-9F3A-4CB0-941C-5F5DC8F72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2835275"/>
            <a:ext cx="3749675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963"/>
              </a:lnSpc>
              <a:spcBef>
                <a:spcPts val="150"/>
              </a:spcBef>
              <a:buFontTx/>
              <a:buNone/>
            </a:pPr>
            <a:r>
              <a:rPr lang="en-US" altLang="en-US" sz="2800" b="1">
                <a:solidFill>
                  <a:srgbClr val="333399"/>
                </a:solidFill>
                <a:latin typeface="Arial" panose="020B0604020202020204" pitchFamily="34" charset="0"/>
              </a:rPr>
              <a:t>Skin Corrosion/Burns</a:t>
            </a:r>
            <a:endParaRPr lang="en-US" altLang="en-US" sz="2800">
              <a:latin typeface="Arial" panose="020B0604020202020204" pitchFamily="34" charset="0"/>
            </a:endParaRPr>
          </a:p>
          <a:p>
            <a:pPr>
              <a:lnSpc>
                <a:spcPct val="96000"/>
              </a:lnSpc>
              <a:spcBef>
                <a:spcPts val="663"/>
              </a:spcBef>
              <a:buFontTx/>
              <a:buNone/>
            </a:pPr>
            <a:r>
              <a:rPr lang="en-US" altLang="en-US" sz="2800" b="1">
                <a:solidFill>
                  <a:srgbClr val="333399"/>
                </a:solidFill>
                <a:latin typeface="Arial" panose="020B0604020202020204" pitchFamily="34" charset="0"/>
              </a:rPr>
              <a:t>Eye Damage</a:t>
            </a:r>
            <a:endParaRPr lang="en-US" altLang="en-US" sz="2800">
              <a:latin typeface="Arial" panose="020B0604020202020204" pitchFamily="34" charset="0"/>
            </a:endParaRPr>
          </a:p>
          <a:p>
            <a:pPr>
              <a:lnSpc>
                <a:spcPct val="96000"/>
              </a:lnSpc>
              <a:spcBef>
                <a:spcPts val="813"/>
              </a:spcBef>
              <a:buFontTx/>
              <a:buNone/>
            </a:pPr>
            <a:r>
              <a:rPr lang="en-US" altLang="en-US" sz="2800" b="1">
                <a:solidFill>
                  <a:srgbClr val="333399"/>
                </a:solidFill>
                <a:latin typeface="Arial" panose="020B0604020202020204" pitchFamily="34" charset="0"/>
              </a:rPr>
              <a:t>Corrosive to Metals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44393" name="object 5">
            <a:extLst>
              <a:ext uri="{FF2B5EF4-FFF2-40B4-BE49-F238E27FC236}">
                <a16:creationId xmlns:a16="http://schemas.microsoft.com/office/drawing/2014/main" id="{035209BF-A4A4-481E-A869-DEB46DC74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675" y="676275"/>
            <a:ext cx="1143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44394" name="object 4">
            <a:extLst>
              <a:ext uri="{FF2B5EF4-FFF2-40B4-BE49-F238E27FC236}">
                <a16:creationId xmlns:a16="http://schemas.microsoft.com/office/drawing/2014/main" id="{E87E8B36-1CCB-4698-9A1A-3E11E67AE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788" y="676275"/>
            <a:ext cx="1143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44395" name="object 3">
            <a:extLst>
              <a:ext uri="{FF2B5EF4-FFF2-40B4-BE49-F238E27FC236}">
                <a16:creationId xmlns:a16="http://schemas.microsoft.com/office/drawing/2014/main" id="{5A8FDD0D-8B89-4703-B755-3781B6DCD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488" y="676275"/>
            <a:ext cx="1143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44396" name="object 2">
            <a:extLst>
              <a:ext uri="{FF2B5EF4-FFF2-40B4-BE49-F238E27FC236}">
                <a16:creationId xmlns:a16="http://schemas.microsoft.com/office/drawing/2014/main" id="{27153752-DD89-4C82-BF0F-D617F06AA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0388" y="676275"/>
            <a:ext cx="33512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object 14">
            <a:extLst>
              <a:ext uri="{FF2B5EF4-FFF2-40B4-BE49-F238E27FC236}">
                <a16:creationId xmlns:a16="http://schemas.microsoft.com/office/drawing/2014/main" id="{AAA7A548-163D-4D5F-AE1F-613FE82A9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" y="6403975"/>
            <a:ext cx="9137650" cy="4540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5411" name="object 13">
            <a:extLst>
              <a:ext uri="{FF2B5EF4-FFF2-40B4-BE49-F238E27FC236}">
                <a16:creationId xmlns:a16="http://schemas.microsoft.com/office/drawing/2014/main" id="{D3A072BA-5E7E-4C18-8A3C-A0B1A6A8A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76200"/>
            <a:ext cx="762000" cy="762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5412" name="object 12">
            <a:extLst>
              <a:ext uri="{FF2B5EF4-FFF2-40B4-BE49-F238E27FC236}">
                <a16:creationId xmlns:a16="http://schemas.microsoft.com/office/drawing/2014/main" id="{E43E8CA4-1B53-41DF-B1A3-D8A1193AB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057400"/>
            <a:ext cx="2057400" cy="2057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DF723892-0B44-4B78-B220-DF16869EAA79}"/>
              </a:ext>
            </a:extLst>
          </p:cNvPr>
          <p:cNvSpPr txBox="1"/>
          <p:nvPr/>
        </p:nvSpPr>
        <p:spPr>
          <a:xfrm>
            <a:off x="155575" y="434975"/>
            <a:ext cx="8916988" cy="48260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3775"/>
              </a:lnSpc>
              <a:tabLst>
                <a:tab pos="8826500" algn="l"/>
              </a:tabLst>
              <a:defRPr/>
            </a:pPr>
            <a:r>
              <a:rPr sz="3600" u="heavy" dirty="0">
                <a:solidFill>
                  <a:srgbClr val="333399"/>
                </a:solidFill>
                <a:latin typeface="Times New Roman"/>
                <a:cs typeface="Times New Roman"/>
              </a:rPr>
              <a:t>GHS Pi</a:t>
            </a:r>
            <a:r>
              <a:rPr sz="3600" u="heavy" spc="-14" dirty="0">
                <a:solidFill>
                  <a:srgbClr val="333399"/>
                </a:solidFill>
                <a:latin typeface="Times New Roman"/>
                <a:cs typeface="Times New Roman"/>
              </a:rPr>
              <a:t>c</a:t>
            </a:r>
            <a:r>
              <a:rPr sz="3600" u="heavy" dirty="0">
                <a:solidFill>
                  <a:srgbClr val="333399"/>
                </a:solidFill>
                <a:latin typeface="Times New Roman"/>
                <a:cs typeface="Times New Roman"/>
              </a:rPr>
              <a:t>togr</a:t>
            </a:r>
            <a:r>
              <a:rPr sz="3600" u="heavy" spc="-9" dirty="0">
                <a:solidFill>
                  <a:srgbClr val="333399"/>
                </a:solidFill>
                <a:latin typeface="Times New Roman"/>
                <a:cs typeface="Times New Roman"/>
              </a:rPr>
              <a:t>a</a:t>
            </a:r>
            <a:r>
              <a:rPr sz="3600" u="heavy" dirty="0">
                <a:solidFill>
                  <a:srgbClr val="333399"/>
                </a:solidFill>
                <a:latin typeface="Times New Roman"/>
                <a:cs typeface="Times New Roman"/>
              </a:rPr>
              <a:t>ms and Hazards 	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45414" name="object 10">
            <a:extLst>
              <a:ext uri="{FF2B5EF4-FFF2-40B4-BE49-F238E27FC236}">
                <a16:creationId xmlns:a16="http://schemas.microsoft.com/office/drawing/2014/main" id="{CD001B32-A34F-40D9-824C-12CEA7893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" y="2366963"/>
            <a:ext cx="258445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3775"/>
              </a:lnSpc>
              <a:spcBef>
                <a:spcPts val="188"/>
              </a:spcBef>
              <a:buFontTx/>
              <a:buNone/>
            </a:pPr>
            <a:r>
              <a:rPr lang="en-US" altLang="en-US" sz="3600" b="1">
                <a:solidFill>
                  <a:srgbClr val="333399"/>
                </a:solidFill>
                <a:latin typeface="Arial" panose="020B0604020202020204" pitchFamily="34" charset="0"/>
              </a:rPr>
              <a:t>Flame Over</a:t>
            </a:r>
            <a:endParaRPr lang="en-US" altLang="en-US" sz="3600">
              <a:latin typeface="Arial" panose="020B0604020202020204" pitchFamily="34" charset="0"/>
            </a:endParaRPr>
          </a:p>
          <a:p>
            <a:pPr>
              <a:lnSpc>
                <a:spcPct val="96000"/>
              </a:lnSpc>
              <a:spcBef>
                <a:spcPts val="738"/>
              </a:spcBef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Arial" panose="020B0604020202020204" pitchFamily="34" charset="0"/>
              </a:rPr>
              <a:t>– Oxidizers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5415" name="object 9">
            <a:extLst>
              <a:ext uri="{FF2B5EF4-FFF2-40B4-BE49-F238E27FC236}">
                <a16:creationId xmlns:a16="http://schemas.microsoft.com/office/drawing/2014/main" id="{9C50E0B6-C0DB-490C-A4B5-AEBCF2ED7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763" y="2366963"/>
            <a:ext cx="13652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3775"/>
              </a:lnSpc>
              <a:spcBef>
                <a:spcPts val="188"/>
              </a:spcBef>
              <a:buFontTx/>
              <a:buNone/>
            </a:pPr>
            <a:r>
              <a:rPr lang="en-US" altLang="en-US" sz="3600" b="1">
                <a:solidFill>
                  <a:srgbClr val="333399"/>
                </a:solidFill>
                <a:latin typeface="Arial" panose="020B0604020202020204" pitchFamily="34" charset="0"/>
              </a:rPr>
              <a:t>Circle</a:t>
            </a: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2DD4BDA4-3BA0-48A1-9489-4062C6211FDC}"/>
              </a:ext>
            </a:extLst>
          </p:cNvPr>
          <p:cNvSpPr txBox="1"/>
          <p:nvPr/>
        </p:nvSpPr>
        <p:spPr>
          <a:xfrm>
            <a:off x="1146175" y="5283200"/>
            <a:ext cx="2971800" cy="280988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2150"/>
              </a:lnSpc>
              <a:spcBef>
                <a:spcPts val="107"/>
              </a:spcBef>
              <a:defRPr/>
            </a:pPr>
            <a:r>
              <a:rPr sz="2000" i="1" dirty="0">
                <a:solidFill>
                  <a:srgbClr val="333399"/>
                </a:solidFill>
                <a:latin typeface="Arial"/>
                <a:cs typeface="Arial"/>
              </a:rPr>
              <a:t>This</a:t>
            </a:r>
            <a:r>
              <a:rPr sz="2000" i="1" spc="-9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sz="2000" i="1" spc="4" dirty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r>
              <a:rPr sz="2000" i="1" dirty="0">
                <a:solidFill>
                  <a:srgbClr val="333399"/>
                </a:solidFill>
                <a:latin typeface="Arial"/>
                <a:cs typeface="Arial"/>
              </a:rPr>
              <a:t>odu</a:t>
            </a:r>
            <a:r>
              <a:rPr sz="2000" i="1" spc="9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2000" i="1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000" i="1" spc="-44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2000" i="1" spc="4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2000" i="1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2000" i="1" spc="-14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333399"/>
                </a:solidFill>
                <a:latin typeface="Arial"/>
                <a:cs typeface="Arial"/>
              </a:rPr>
              <a:t>in</a:t>
            </a:r>
            <a:r>
              <a:rPr sz="2000" i="1" spc="4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2000" i="1" dirty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r>
              <a:rPr sz="2000" i="1" spc="4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2000" i="1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2000" i="1" spc="4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2000" i="1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5BC4103A-BE8A-4B0B-A7A5-D6CF7BF4B197}"/>
              </a:ext>
            </a:extLst>
          </p:cNvPr>
          <p:cNvSpPr txBox="1"/>
          <p:nvPr/>
        </p:nvSpPr>
        <p:spPr>
          <a:xfrm>
            <a:off x="4119563" y="5283200"/>
            <a:ext cx="1419225" cy="280988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2150"/>
              </a:lnSpc>
              <a:spcBef>
                <a:spcPts val="107"/>
              </a:spcBef>
              <a:defRPr/>
            </a:pPr>
            <a:r>
              <a:rPr sz="2000" i="1" dirty="0">
                <a:solidFill>
                  <a:srgbClr val="333399"/>
                </a:solidFill>
                <a:latin typeface="Arial"/>
                <a:cs typeface="Arial"/>
              </a:rPr>
              <a:t>the</a:t>
            </a:r>
            <a:r>
              <a:rPr sz="2000" i="1" spc="-14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333399"/>
                </a:solidFill>
                <a:latin typeface="Arial"/>
                <a:cs typeface="Arial"/>
              </a:rPr>
              <a:t>intensity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804AF25B-5AAE-4966-A6E4-2FD9FEB2FB60}"/>
              </a:ext>
            </a:extLst>
          </p:cNvPr>
          <p:cNvSpPr txBox="1"/>
          <p:nvPr/>
        </p:nvSpPr>
        <p:spPr>
          <a:xfrm>
            <a:off x="5545138" y="5283200"/>
            <a:ext cx="977900" cy="280988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2150"/>
              </a:lnSpc>
              <a:spcBef>
                <a:spcPts val="107"/>
              </a:spcBef>
              <a:defRPr/>
            </a:pPr>
            <a:r>
              <a:rPr sz="2000" i="1" dirty="0">
                <a:solidFill>
                  <a:srgbClr val="333399"/>
                </a:solidFill>
                <a:latin typeface="Arial"/>
                <a:cs typeface="Arial"/>
              </a:rPr>
              <a:t>of</a:t>
            </a:r>
            <a:r>
              <a:rPr sz="2000" i="1" spc="-14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2000" i="1" spc="-14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333399"/>
                </a:solidFill>
                <a:latin typeface="Arial"/>
                <a:cs typeface="Arial"/>
              </a:rPr>
              <a:t>fire.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5419" name="object 5">
            <a:extLst>
              <a:ext uri="{FF2B5EF4-FFF2-40B4-BE49-F238E27FC236}">
                <a16:creationId xmlns:a16="http://schemas.microsoft.com/office/drawing/2014/main" id="{EB069835-B400-4A05-9475-EF3437939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675" y="676275"/>
            <a:ext cx="1143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45420" name="object 4">
            <a:extLst>
              <a:ext uri="{FF2B5EF4-FFF2-40B4-BE49-F238E27FC236}">
                <a16:creationId xmlns:a16="http://schemas.microsoft.com/office/drawing/2014/main" id="{B22CE660-999E-40AB-8877-80153D2CE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788" y="676275"/>
            <a:ext cx="1143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45421" name="object 3">
            <a:extLst>
              <a:ext uri="{FF2B5EF4-FFF2-40B4-BE49-F238E27FC236}">
                <a16:creationId xmlns:a16="http://schemas.microsoft.com/office/drawing/2014/main" id="{E7A365B6-C0D8-444C-B1C9-47B726F02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488" y="676275"/>
            <a:ext cx="1143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45422" name="object 2">
            <a:extLst>
              <a:ext uri="{FF2B5EF4-FFF2-40B4-BE49-F238E27FC236}">
                <a16:creationId xmlns:a16="http://schemas.microsoft.com/office/drawing/2014/main" id="{9EF11721-A1A6-4F54-9F45-E9AF68CDE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0388" y="676275"/>
            <a:ext cx="33512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object 17">
            <a:extLst>
              <a:ext uri="{FF2B5EF4-FFF2-40B4-BE49-F238E27FC236}">
                <a16:creationId xmlns:a16="http://schemas.microsoft.com/office/drawing/2014/main" id="{C34C355D-A05B-4071-8F83-8B9B45252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" y="6403975"/>
            <a:ext cx="9137650" cy="4540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6435" name="object 16">
            <a:extLst>
              <a:ext uri="{FF2B5EF4-FFF2-40B4-BE49-F238E27FC236}">
                <a16:creationId xmlns:a16="http://schemas.microsoft.com/office/drawing/2014/main" id="{4ED0A98F-0115-466C-B414-1BA2E27DE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76200"/>
            <a:ext cx="762000" cy="762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6436" name="object 15">
            <a:extLst>
              <a:ext uri="{FF2B5EF4-FFF2-40B4-BE49-F238E27FC236}">
                <a16:creationId xmlns:a16="http://schemas.microsoft.com/office/drawing/2014/main" id="{417035A4-47D9-4C8E-8CA4-FE36FCB8B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590800"/>
            <a:ext cx="2362200" cy="23622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1FBD5A6C-8306-49BD-A59F-864135327440}"/>
              </a:ext>
            </a:extLst>
          </p:cNvPr>
          <p:cNvSpPr txBox="1"/>
          <p:nvPr/>
        </p:nvSpPr>
        <p:spPr>
          <a:xfrm>
            <a:off x="155575" y="434975"/>
            <a:ext cx="8916988" cy="48260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3779"/>
              </a:lnSpc>
              <a:tabLst>
                <a:tab pos="8826500" algn="l"/>
              </a:tabLst>
              <a:defRPr/>
            </a:pPr>
            <a:r>
              <a:rPr sz="3600" u="heavy" dirty="0">
                <a:solidFill>
                  <a:srgbClr val="333399"/>
                </a:solidFill>
                <a:latin typeface="Arial"/>
                <a:cs typeface="Arial"/>
              </a:rPr>
              <a:t>GHS</a:t>
            </a:r>
            <a:r>
              <a:rPr sz="3600" u="heavy" spc="-9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600" u="heavy" dirty="0">
                <a:solidFill>
                  <a:srgbClr val="333399"/>
                </a:solidFill>
                <a:latin typeface="Arial"/>
                <a:cs typeface="Arial"/>
              </a:rPr>
              <a:t>Pictograms and</a:t>
            </a:r>
            <a:r>
              <a:rPr sz="3600" u="heavy" spc="-19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600" u="heavy" dirty="0">
                <a:solidFill>
                  <a:srgbClr val="333399"/>
                </a:solidFill>
                <a:latin typeface="Arial"/>
                <a:cs typeface="Arial"/>
              </a:rPr>
              <a:t>Hazards 	</a:t>
            </a:r>
            <a:endParaRPr sz="3600">
              <a:latin typeface="Arial"/>
              <a:cs typeface="Arial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EA06558C-C996-417E-BB60-52FCC4A8BAB6}"/>
              </a:ext>
            </a:extLst>
          </p:cNvPr>
          <p:cNvSpPr txBox="1"/>
          <p:nvPr/>
        </p:nvSpPr>
        <p:spPr>
          <a:xfrm>
            <a:off x="841375" y="1833563"/>
            <a:ext cx="4900613" cy="48260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3779"/>
              </a:lnSpc>
              <a:spcBef>
                <a:spcPts val="189"/>
              </a:spcBef>
              <a:defRPr/>
            </a:pPr>
            <a:r>
              <a:rPr sz="3600" b="1" dirty="0">
                <a:solidFill>
                  <a:srgbClr val="333399"/>
                </a:solidFill>
                <a:latin typeface="Arial"/>
                <a:cs typeface="Arial"/>
              </a:rPr>
              <a:t>Skull and </a:t>
            </a:r>
            <a:r>
              <a:rPr sz="3600" b="1" spc="9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3600" b="1" dirty="0">
                <a:solidFill>
                  <a:srgbClr val="333399"/>
                </a:solidFill>
                <a:latin typeface="Arial"/>
                <a:cs typeface="Arial"/>
              </a:rPr>
              <a:t>rossbones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6439" name="object 12">
            <a:extLst>
              <a:ext uri="{FF2B5EF4-FFF2-40B4-BE49-F238E27FC236}">
                <a16:creationId xmlns:a16="http://schemas.microsoft.com/office/drawing/2014/main" id="{54EAC30D-229E-40B0-B7B9-790A459AC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089275"/>
            <a:ext cx="23971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550"/>
              </a:lnSpc>
              <a:spcBef>
                <a:spcPts val="125"/>
              </a:spcBef>
              <a:buFontTx/>
              <a:buNone/>
            </a:pPr>
            <a:r>
              <a:rPr lang="en-US" altLang="en-US" sz="2400">
                <a:solidFill>
                  <a:srgbClr val="333399"/>
                </a:solidFill>
                <a:latin typeface="Arial" panose="020B0604020202020204" pitchFamily="34" charset="0"/>
              </a:rPr>
              <a:t>–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46440" name="object 11">
            <a:extLst>
              <a:ext uri="{FF2B5EF4-FFF2-40B4-BE49-F238E27FC236}">
                <a16:creationId xmlns:a16="http://schemas.microsoft.com/office/drawing/2014/main" id="{C8DEAB75-173B-48B0-B1AA-EE3A913AD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3089275"/>
            <a:ext cx="91916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550"/>
              </a:lnSpc>
              <a:spcBef>
                <a:spcPts val="125"/>
              </a:spcBef>
              <a:buFontTx/>
              <a:buNone/>
            </a:pPr>
            <a:r>
              <a:rPr lang="en-US" altLang="en-US" sz="2400" b="1">
                <a:solidFill>
                  <a:srgbClr val="333399"/>
                </a:solidFill>
                <a:latin typeface="Arial" panose="020B0604020202020204" pitchFamily="34" charset="0"/>
              </a:rPr>
              <a:t>Acute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46441" name="object 10">
            <a:extLst>
              <a:ext uri="{FF2B5EF4-FFF2-40B4-BE49-F238E27FC236}">
                <a16:creationId xmlns:a16="http://schemas.microsoft.com/office/drawing/2014/main" id="{5B55197D-19C2-4968-9DC7-12F045B9E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775" y="3089275"/>
            <a:ext cx="122396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550"/>
              </a:lnSpc>
              <a:spcBef>
                <a:spcPts val="125"/>
              </a:spcBef>
              <a:buFontTx/>
              <a:buNone/>
            </a:pPr>
            <a:r>
              <a:rPr lang="en-US" altLang="en-US" sz="2400" b="1">
                <a:solidFill>
                  <a:srgbClr val="333399"/>
                </a:solidFill>
                <a:latin typeface="Arial" panose="020B0604020202020204" pitchFamily="34" charset="0"/>
              </a:rPr>
              <a:t>Toxicity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3BE02399-FF18-45CA-9183-2553CA79B498}"/>
              </a:ext>
            </a:extLst>
          </p:cNvPr>
          <p:cNvSpPr txBox="1"/>
          <p:nvPr/>
        </p:nvSpPr>
        <p:spPr>
          <a:xfrm>
            <a:off x="3754438" y="3089275"/>
            <a:ext cx="800100" cy="33020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2555"/>
              </a:lnSpc>
              <a:spcBef>
                <a:spcPts val="127"/>
              </a:spcBef>
              <a:defRPr/>
            </a:pP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2400" b="1" spc="4" dirty="0">
                <a:solidFill>
                  <a:srgbClr val="333399"/>
                </a:solidFill>
                <a:latin typeface="Arial"/>
                <a:cs typeface="Arial"/>
              </a:rPr>
              <a:t>f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atal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6443" name="object 8">
            <a:extLst>
              <a:ext uri="{FF2B5EF4-FFF2-40B4-BE49-F238E27FC236}">
                <a16:creationId xmlns:a16="http://schemas.microsoft.com/office/drawing/2014/main" id="{17D42AAC-DC7C-4658-88EC-D0F411832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238" y="3089275"/>
            <a:ext cx="3762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550"/>
              </a:lnSpc>
              <a:spcBef>
                <a:spcPts val="125"/>
              </a:spcBef>
              <a:buFontTx/>
              <a:buNone/>
            </a:pPr>
            <a:r>
              <a:rPr lang="en-US" altLang="en-US" sz="2400" b="1">
                <a:solidFill>
                  <a:srgbClr val="333399"/>
                </a:solidFill>
                <a:latin typeface="Arial" panose="020B0604020202020204" pitchFamily="34" charset="0"/>
              </a:rPr>
              <a:t>or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46444" name="object 7">
            <a:extLst>
              <a:ext uri="{FF2B5EF4-FFF2-40B4-BE49-F238E27FC236}">
                <a16:creationId xmlns:a16="http://schemas.microsoft.com/office/drawing/2014/main" id="{FD3FE205-0A6A-471F-8AE7-FFC4929B0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175" y="3089275"/>
            <a:ext cx="8842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550"/>
              </a:lnSpc>
              <a:spcBef>
                <a:spcPts val="125"/>
              </a:spcBef>
              <a:buFontTx/>
              <a:buNone/>
            </a:pPr>
            <a:r>
              <a:rPr lang="en-US" altLang="en-US" sz="2400" b="1">
                <a:solidFill>
                  <a:srgbClr val="333399"/>
                </a:solidFill>
                <a:latin typeface="Arial" panose="020B0604020202020204" pitchFamily="34" charset="0"/>
              </a:rPr>
              <a:t>toxic)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46445" name="object 6">
            <a:extLst>
              <a:ext uri="{FF2B5EF4-FFF2-40B4-BE49-F238E27FC236}">
                <a16:creationId xmlns:a16="http://schemas.microsoft.com/office/drawing/2014/main" id="{F3E1A0C2-48DC-4561-8AA4-514E77B31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75" y="5262563"/>
            <a:ext cx="1333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150"/>
              </a:lnSpc>
              <a:spcBef>
                <a:spcPts val="113"/>
              </a:spcBef>
              <a:buFontTx/>
              <a:buNone/>
            </a:pPr>
            <a:r>
              <a:rPr lang="en-US" altLang="en-US" sz="2000" i="1">
                <a:solidFill>
                  <a:srgbClr val="333399"/>
                </a:solidFill>
                <a:latin typeface="Arial" panose="020B0604020202020204" pitchFamily="34" charset="0"/>
              </a:rPr>
              <a:t>.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146446" name="object 5">
            <a:extLst>
              <a:ext uri="{FF2B5EF4-FFF2-40B4-BE49-F238E27FC236}">
                <a16:creationId xmlns:a16="http://schemas.microsoft.com/office/drawing/2014/main" id="{DD9ED5ED-E491-4C3C-BDD0-6D93372A4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75" y="679450"/>
            <a:ext cx="1254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46447" name="object 4">
            <a:extLst>
              <a:ext uri="{FF2B5EF4-FFF2-40B4-BE49-F238E27FC236}">
                <a16:creationId xmlns:a16="http://schemas.microsoft.com/office/drawing/2014/main" id="{A6E5EB34-6CB8-495B-817F-DC0BFB4D0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463" y="679450"/>
            <a:ext cx="127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46448" name="object 3">
            <a:extLst>
              <a:ext uri="{FF2B5EF4-FFF2-40B4-BE49-F238E27FC236}">
                <a16:creationId xmlns:a16="http://schemas.microsoft.com/office/drawing/2014/main" id="{7670CF55-020C-4F09-9C24-BD507CD5F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463" y="679450"/>
            <a:ext cx="1254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46449" name="object 2">
            <a:extLst>
              <a:ext uri="{FF2B5EF4-FFF2-40B4-BE49-F238E27FC236}">
                <a16:creationId xmlns:a16="http://schemas.microsoft.com/office/drawing/2014/main" id="{86306226-076A-4E2D-9500-53C211284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263" y="679450"/>
            <a:ext cx="27003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000"/>
              </a:lnSpc>
              <a:spcBef>
                <a:spcPct val="0"/>
              </a:spcBef>
              <a:buFontTx/>
              <a:buNone/>
            </a:pPr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itle 1">
            <a:extLst>
              <a:ext uri="{FF2B5EF4-FFF2-40B4-BE49-F238E27FC236}">
                <a16:creationId xmlns:a16="http://schemas.microsoft.com/office/drawing/2014/main" id="{3489820E-6878-4A7E-A299-5DC89838C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43200"/>
          </a:xfrm>
          <a:solidFill>
            <a:schemeClr val="tx1"/>
          </a:solidFill>
        </p:spPr>
        <p:txBody>
          <a:bodyPr/>
          <a:lstStyle/>
          <a:p>
            <a:r>
              <a:rPr lang="en-US" altLang="en-US" sz="2800" i="1">
                <a:solidFill>
                  <a:schemeClr val="bg1"/>
                </a:solidFill>
              </a:rPr>
              <a:t>What are the new GHS Label Requirements for a </a:t>
            </a:r>
            <a:br>
              <a:rPr lang="en-US" altLang="en-US" sz="2800" i="1">
                <a:solidFill>
                  <a:schemeClr val="bg1"/>
                </a:solidFill>
              </a:rPr>
            </a:br>
            <a:r>
              <a:rPr lang="en-US" altLang="en-US" sz="2800" i="1">
                <a:solidFill>
                  <a:schemeClr val="bg1"/>
                </a:solidFill>
              </a:rPr>
              <a:t>Primary Label? </a:t>
            </a:r>
            <a:br>
              <a:rPr lang="en-US" altLang="en-US" sz="2800" i="1">
                <a:solidFill>
                  <a:schemeClr val="bg1"/>
                </a:solidFill>
              </a:rPr>
            </a:br>
            <a:r>
              <a:rPr lang="en-US" altLang="en-US" sz="2800" i="1">
                <a:solidFill>
                  <a:schemeClr val="bg1"/>
                </a:solidFill>
              </a:rPr>
              <a:t/>
            </a:r>
            <a:br>
              <a:rPr lang="en-US" altLang="en-US" sz="2800" i="1">
                <a:solidFill>
                  <a:schemeClr val="bg1"/>
                </a:solidFill>
              </a:rPr>
            </a:br>
            <a:r>
              <a:rPr lang="en-US" altLang="en-US" sz="2800">
                <a:solidFill>
                  <a:schemeClr val="bg1"/>
                </a:solidFill>
              </a:rPr>
              <a:t>(original containers)</a:t>
            </a:r>
            <a:br>
              <a:rPr lang="en-US" altLang="en-US" sz="2800">
                <a:solidFill>
                  <a:schemeClr val="bg1"/>
                </a:solidFill>
              </a:rPr>
            </a:br>
            <a:r>
              <a:rPr lang="en-US" altLang="en-US" sz="1200">
                <a:solidFill>
                  <a:schemeClr val="bg1"/>
                </a:solidFill>
              </a:rPr>
              <a:t> </a:t>
            </a:r>
            <a:r>
              <a:rPr lang="en-US" altLang="en-US" sz="2800">
                <a:solidFill>
                  <a:schemeClr val="bg1"/>
                </a:solidFill>
              </a:rPr>
              <a:t/>
            </a:r>
            <a:br>
              <a:rPr lang="en-US" altLang="en-US" sz="2800">
                <a:solidFill>
                  <a:schemeClr val="bg1"/>
                </a:solidFill>
              </a:rPr>
            </a:br>
            <a:r>
              <a:rPr lang="en-US" altLang="en-US" sz="2000">
                <a:solidFill>
                  <a:schemeClr val="bg1"/>
                </a:solidFill>
              </a:rPr>
              <a:t>Note use of pictograms</a:t>
            </a:r>
            <a:r>
              <a:rPr lang="en-US" altLang="en-US" sz="280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77155" name="Content Placeholder 2">
            <a:extLst>
              <a:ext uri="{FF2B5EF4-FFF2-40B4-BE49-F238E27FC236}">
                <a16:creationId xmlns:a16="http://schemas.microsoft.com/office/drawing/2014/main" id="{C7B13B51-CCF4-49AE-93A4-B7ED76C09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743200"/>
            <a:ext cx="9144000" cy="4137025"/>
          </a:xfrm>
        </p:spPr>
      </p:pic>
    </p:spTree>
    <p:extLst>
      <p:ext uri="{BB962C8B-B14F-4D97-AF65-F5344CB8AC3E}">
        <p14:creationId xmlns:p14="http://schemas.microsoft.com/office/powerpoint/2010/main" val="10153925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603E5CDF-1EA0-49C0-8397-5571D2D816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bg1"/>
                </a:solidFill>
              </a:rPr>
              <a:t>What are the Labeling Requirements for  </a:t>
            </a:r>
            <a:r>
              <a:rPr lang="en-US" altLang="en-US" sz="3200" i="1" dirty="0">
                <a:solidFill>
                  <a:schemeClr val="bg1"/>
                </a:solidFill>
              </a:rPr>
              <a:t>Secondary Containers?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BF3E393-0AF4-4B31-A6B4-CCBAAEF39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667000"/>
            <a:ext cx="9372600" cy="40386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en-US" dirty="0"/>
              <a:t>Common or trade name (“Bleach”), or a chemical name (sodium hypochlorite)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dirty="0"/>
              <a:t>Physical and health hazard warnings in words, pictures, and/or symbols:</a:t>
            </a:r>
          </a:p>
          <a:p>
            <a:pPr lvl="1" eaLnBrk="1" hangingPunct="1">
              <a:defRPr/>
            </a:pPr>
            <a:r>
              <a:rPr lang="en-US" dirty="0"/>
              <a:t>health (target organ effects) - “causes lung damage” </a:t>
            </a:r>
          </a:p>
          <a:p>
            <a:pPr lvl="1" eaLnBrk="1" hangingPunct="1">
              <a:defRPr/>
            </a:pPr>
            <a:r>
              <a:rPr lang="en-US" dirty="0"/>
              <a:t>physical hazards – “oxidizer”, “corrosive”</a:t>
            </a:r>
          </a:p>
          <a:p>
            <a:pPr marL="0" indent="0" eaLnBrk="1" hangingPunct="1">
              <a:spcBef>
                <a:spcPts val="1800"/>
              </a:spcBef>
              <a:buFontTx/>
              <a:buNone/>
              <a:defRPr/>
            </a:pPr>
            <a:r>
              <a:rPr lang="en-US" sz="2800" i="1" dirty="0"/>
              <a:t>Note:  If a container has no label, contact your supervisor.</a:t>
            </a:r>
          </a:p>
          <a:p>
            <a:pPr eaLnBrk="1" hangingPunct="1">
              <a:buFontTx/>
              <a:buNone/>
              <a:defRPr/>
            </a:pPr>
            <a:endParaRPr lang="en-US" sz="2800" dirty="0"/>
          </a:p>
        </p:txBody>
      </p:sp>
      <p:sp>
        <p:nvSpPr>
          <p:cNvPr id="148484" name="Text Box 4">
            <a:extLst>
              <a:ext uri="{FF2B5EF4-FFF2-40B4-BE49-F238E27FC236}">
                <a16:creationId xmlns:a16="http://schemas.microsoft.com/office/drawing/2014/main" id="{4C8970ED-6916-4D8E-8E5D-659153FD9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143000"/>
            <a:ext cx="59436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Must be labeled with at least the following information:</a:t>
            </a:r>
            <a:endParaRPr lang="en-US" altLang="en-US" b="0">
              <a:solidFill>
                <a:srgbClr val="000000"/>
              </a:solidFill>
            </a:endParaRPr>
          </a:p>
        </p:txBody>
      </p:sp>
      <p:pic>
        <p:nvPicPr>
          <p:cNvPr id="148485" name="Picture 5">
            <a:extLst>
              <a:ext uri="{FF2B5EF4-FFF2-40B4-BE49-F238E27FC236}">
                <a16:creationId xmlns:a16="http://schemas.microsoft.com/office/drawing/2014/main" id="{077EDEFF-A831-45B0-B771-D3CD3DEBB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1295400" cy="14144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>
            <a:extLst>
              <a:ext uri="{FF2B5EF4-FFF2-40B4-BE49-F238E27FC236}">
                <a16:creationId xmlns:a16="http://schemas.microsoft.com/office/drawing/2014/main" id="{9A271850-C654-4D04-B81C-2AEA49A3C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990600"/>
            <a:ext cx="685800" cy="1371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026">
            <a:extLst>
              <a:ext uri="{FF2B5EF4-FFF2-40B4-BE49-F238E27FC236}">
                <a16:creationId xmlns:a16="http://schemas.microsoft.com/office/drawing/2014/main" id="{E39FE68F-FACA-448D-BECA-97CE33C7D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33996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 i="1">
                <a:solidFill>
                  <a:schemeClr val="bg1"/>
                </a:solidFill>
              </a:rPr>
              <a:t>What law governs the use of chemicals in the workplace?</a:t>
            </a:r>
            <a:br>
              <a:rPr lang="en-US" altLang="en-US" sz="2800" i="1">
                <a:solidFill>
                  <a:schemeClr val="bg1"/>
                </a:solidFill>
              </a:rPr>
            </a:b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33123" name="Rectangle 1027">
            <a:extLst>
              <a:ext uri="{FF2B5EF4-FFF2-40B4-BE49-F238E27FC236}">
                <a16:creationId xmlns:a16="http://schemas.microsoft.com/office/drawing/2014/main" id="{66B115AA-FB2C-4EE1-8449-1B8275DD164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3867" y="1317625"/>
            <a:ext cx="6248400" cy="51816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i="1" dirty="0"/>
              <a:t>What agency oversees RTK Law?</a:t>
            </a:r>
          </a:p>
          <a:p>
            <a:pPr eaLnBrk="1" hangingPunct="1">
              <a:defRPr/>
            </a:pPr>
            <a:r>
              <a:rPr lang="en-US" altLang="en-US" dirty="0"/>
              <a:t>Governed by the MA Department of Labor Standards</a:t>
            </a:r>
          </a:p>
          <a:p>
            <a:pPr eaLnBrk="1" hangingPunct="1">
              <a:buFontTx/>
              <a:buNone/>
              <a:defRPr/>
            </a:pPr>
            <a:endParaRPr lang="en-US" altLang="en-US" dirty="0"/>
          </a:p>
          <a:p>
            <a:pPr eaLnBrk="1" hangingPunct="1">
              <a:buFontTx/>
              <a:buNone/>
              <a:defRPr/>
            </a:pPr>
            <a:r>
              <a:rPr lang="en-US" altLang="en-US" i="1" dirty="0"/>
              <a:t>Who does the law apply to?</a:t>
            </a:r>
          </a:p>
          <a:p>
            <a:pPr eaLnBrk="1" hangingPunct="1">
              <a:defRPr/>
            </a:pPr>
            <a:r>
              <a:rPr lang="en-US" altLang="en-US" dirty="0"/>
              <a:t>Applies to public sector  employees working in Massachusetts: people working in state, county or municipal jobs.</a:t>
            </a:r>
          </a:p>
        </p:txBody>
      </p:sp>
      <p:pic>
        <p:nvPicPr>
          <p:cNvPr id="120837" name="Picture 1032">
            <a:extLst>
              <a:ext uri="{FF2B5EF4-FFF2-40B4-BE49-F238E27FC236}">
                <a16:creationId xmlns:a16="http://schemas.microsoft.com/office/drawing/2014/main" id="{38F5A4D3-D082-48E0-A837-2E9DE0866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17625"/>
            <a:ext cx="2286000" cy="2298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DED559-79A6-4717-A181-9FE3BB7FC9A1}"/>
              </a:ext>
            </a:extLst>
          </p:cNvPr>
          <p:cNvSpPr/>
          <p:nvPr/>
        </p:nvSpPr>
        <p:spPr>
          <a:xfrm>
            <a:off x="673100" y="304800"/>
            <a:ext cx="77978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4000" b="1" kern="0" dirty="0">
                <a:solidFill>
                  <a:schemeClr val="bg1"/>
                </a:solidFill>
                <a:latin typeface="Times New Roman"/>
                <a:ea typeface="+mj-ea"/>
                <a:cs typeface="+mj-cs"/>
              </a:rPr>
              <a:t>Massachusetts Right to Know Law</a:t>
            </a:r>
            <a:endParaRPr lang="en-US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C41BB1-9D7C-41F7-B4AD-921D89D42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4336646"/>
            <a:ext cx="2286000" cy="152122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ECFD2DC6-1D98-403A-9920-825B8DDB7F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altLang="en-US" i="1" dirty="0">
                <a:solidFill>
                  <a:schemeClr val="bg1"/>
                </a:solidFill>
              </a:rPr>
              <a:t>What is a Safety Data Sheet?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796B713-506B-4E49-B1E3-1413ACF374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25400" y="740833"/>
            <a:ext cx="5410200" cy="55245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A primary source of information under the law on product hazards.</a:t>
            </a:r>
          </a:p>
          <a:p>
            <a:pPr eaLnBrk="1" hangingPunct="1">
              <a:lnSpc>
                <a:spcPct val="80000"/>
              </a:lnSpc>
            </a:pPr>
            <a:endParaRPr lang="en-US" altLang="en-US" sz="1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Developed by the manufacturer and distributed to: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 Distributors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 Employers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 Product users</a:t>
            </a:r>
            <a:r>
              <a:rPr lang="en-US" altLang="en-US" sz="1100" dirty="0"/>
              <a:t> 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2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WPS has compiled SDS Binders for all of the new products for each kitchen. It also contains: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Guidance on how to interpret the SDS.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How to take off chemically resistant gloves.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RTK Poster</a:t>
            </a:r>
          </a:p>
        </p:txBody>
      </p:sp>
      <p:pic>
        <p:nvPicPr>
          <p:cNvPr id="150532" name="Picture 3" descr="0730----">
            <a:extLst>
              <a:ext uri="{FF2B5EF4-FFF2-40B4-BE49-F238E27FC236}">
                <a16:creationId xmlns:a16="http://schemas.microsoft.com/office/drawing/2014/main" id="{90BB9EF9-E02B-43E6-9F42-04840AECE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3048000" cy="51054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>
            <a:extLst>
              <a:ext uri="{FF2B5EF4-FFF2-40B4-BE49-F238E27FC236}">
                <a16:creationId xmlns:a16="http://schemas.microsoft.com/office/drawing/2014/main" id="{B127A3C0-20DD-4144-AD13-99C4442C86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chemeClr val="bg1"/>
          </a:solidFill>
        </p:spPr>
        <p:txBody>
          <a:bodyPr/>
          <a:lstStyle/>
          <a:p>
            <a:r>
              <a:rPr lang="en-US" altLang="en-US">
                <a:solidFill>
                  <a:srgbClr val="660066"/>
                </a:solidFill>
              </a:rPr>
              <a:t>Order of SDS Sections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C17D8BD-82DE-49D5-AA92-843A0BC0B715}"/>
              </a:ext>
            </a:extLst>
          </p:cNvPr>
          <p:cNvGraphicFramePr>
            <a:graphicFrameLocks noGrp="1"/>
          </p:cNvGraphicFramePr>
          <p:nvPr/>
        </p:nvGraphicFramePr>
        <p:xfrm>
          <a:off x="0" y="908050"/>
          <a:ext cx="9067800" cy="5333997"/>
        </p:xfrm>
        <a:graphic>
          <a:graphicData uri="http://schemas.openxmlformats.org/drawingml/2006/table">
            <a:tbl>
              <a:tblPr/>
              <a:tblGrid>
                <a:gridCol w="891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6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Required Format</a:t>
                      </a:r>
                    </a:p>
                  </a:txBody>
                  <a:tcPr marL="60757" marR="607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757" marR="607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Section 1 - Identification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757" marR="607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757" marR="607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Section 2 - Hazard(s) identification</a:t>
                      </a:r>
                      <a:endParaRPr lang="en-US" sz="1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757" marR="607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0757" marR="607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6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Section 3 - Ingredients</a:t>
                      </a:r>
                      <a:endParaRPr lang="en-US" sz="1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757" marR="607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0757" marR="607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Section 4 - First-aid measures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757" marR="607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757" marR="607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6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Section 5 - Fire-fighting measures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757" marR="607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757" marR="607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6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Section 6 - Accidental release measures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757" marR="607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0757" marR="607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6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Section 7 - Handling and storage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757" marR="607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0757" marR="607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6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Section 8 - Exposure controls/PPE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757" marR="607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757" marR="607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Section 9 - Physical and chemical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757" marR="607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757" marR="607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4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Section 10 - Stability and reactivity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757" marR="607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757" marR="607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8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Section 11 - Toxicological information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757" marR="607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757" marR="607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6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Section 12 - Ecological information*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757" marR="607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757" marR="607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06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Section 13 - Disposal considerations*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757" marR="607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757" marR="607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06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Section 14 - Transport information*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757" marR="607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757" marR="607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06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Section 15 - Regulatory information*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757" marR="607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757" marR="607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06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Section 16 - Other information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757" marR="607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757" marR="607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1">
            <a:extLst>
              <a:ext uri="{FF2B5EF4-FFF2-40B4-BE49-F238E27FC236}">
                <a16:creationId xmlns:a16="http://schemas.microsoft.com/office/drawing/2014/main" id="{86AD5B73-E5BF-40DB-9741-3771DB8A26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1"/>
          </a:solidFill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Safety Data Sheet:  </a:t>
            </a:r>
            <a:r>
              <a:rPr lang="en-US" altLang="en-US" i="1">
                <a:solidFill>
                  <a:schemeClr val="bg1"/>
                </a:solidFill>
              </a:rPr>
              <a:t>Format</a:t>
            </a:r>
          </a:p>
        </p:txBody>
      </p:sp>
      <p:sp>
        <p:nvSpPr>
          <p:cNvPr id="152579" name="Content Placeholder 2">
            <a:extLst>
              <a:ext uri="{FF2B5EF4-FFF2-40B4-BE49-F238E27FC236}">
                <a16:creationId xmlns:a16="http://schemas.microsoft.com/office/drawing/2014/main" id="{F668F0F6-7086-4028-86C9-61290F93E3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10886" y="685800"/>
            <a:ext cx="9144000" cy="2667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u="sng" dirty="0"/>
              <a:t>Section 1 - Identification:</a:t>
            </a:r>
          </a:p>
          <a:p>
            <a:r>
              <a:rPr lang="en-US" altLang="en-US" sz="2400" dirty="0"/>
              <a:t>product identifier </a:t>
            </a:r>
          </a:p>
          <a:p>
            <a:r>
              <a:rPr lang="en-US" altLang="en-US" sz="2400" dirty="0"/>
              <a:t>manufacturer or distributor name and address</a:t>
            </a:r>
          </a:p>
          <a:p>
            <a:r>
              <a:rPr lang="en-US" altLang="en-US" sz="2400" dirty="0"/>
              <a:t>phone number and emergency phone number </a:t>
            </a:r>
          </a:p>
          <a:p>
            <a:r>
              <a:rPr lang="en-US" altLang="en-US" sz="2400" dirty="0"/>
              <a:t>recommended use and restrictions on use</a:t>
            </a:r>
          </a:p>
          <a:p>
            <a:endParaRPr lang="en-US" altLang="en-US" dirty="0"/>
          </a:p>
        </p:txBody>
      </p:sp>
      <p:sp>
        <p:nvSpPr>
          <p:cNvPr id="152581" name="Rectangle 5">
            <a:extLst>
              <a:ext uri="{FF2B5EF4-FFF2-40B4-BE49-F238E27FC236}">
                <a16:creationId xmlns:a16="http://schemas.microsoft.com/office/drawing/2014/main" id="{B93AA181-D869-4058-A039-BDFF0B509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941614"/>
            <a:ext cx="3733800" cy="461963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FF00"/>
                </a:solidFill>
              </a:rPr>
              <a:t>Steramine</a:t>
            </a:r>
            <a:endParaRPr lang="en-US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17D9D8-A09B-4954-BC48-B3A8C831F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971801"/>
            <a:ext cx="9056913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>
            <a:extLst>
              <a:ext uri="{FF2B5EF4-FFF2-40B4-BE49-F238E27FC236}">
                <a16:creationId xmlns:a16="http://schemas.microsoft.com/office/drawing/2014/main" id="{47DB9D7D-0882-471D-9E65-46C017B7E8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1"/>
          </a:solidFill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Safety Data Sheet:  </a:t>
            </a:r>
            <a:r>
              <a:rPr lang="en-US" altLang="en-US" i="1">
                <a:solidFill>
                  <a:schemeClr val="bg1"/>
                </a:solidFill>
              </a:rPr>
              <a:t>Format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53603" name="Content Placeholder 2">
            <a:extLst>
              <a:ext uri="{FF2B5EF4-FFF2-40B4-BE49-F238E27FC236}">
                <a16:creationId xmlns:a16="http://schemas.microsoft.com/office/drawing/2014/main" id="{56D83B7B-9116-4A21-A3BA-9281563BE1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4000" cy="1676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u="sng" dirty="0"/>
              <a:t>Section 2 - Hazard(s) identification:</a:t>
            </a:r>
          </a:p>
          <a:p>
            <a:pPr lvl="1"/>
            <a:r>
              <a:rPr lang="en-US" altLang="en-US" sz="3200" dirty="0"/>
              <a:t>all product health and safety hazards (pictogram if the product has one) 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D75661E-BF7C-4439-BDE0-D11847DCC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941614"/>
            <a:ext cx="2438400" cy="461963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FF00"/>
                </a:solidFill>
              </a:rPr>
              <a:t>Steramine</a:t>
            </a:r>
            <a:endParaRPr lang="en-US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9C5603-EFCA-4C82-87FD-2E7342E73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797629"/>
            <a:ext cx="8436921" cy="383177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0C802F5-E6D1-443F-9C83-12420C0B6623}"/>
              </a:ext>
            </a:extLst>
          </p:cNvPr>
          <p:cNvSpPr/>
          <p:nvPr/>
        </p:nvSpPr>
        <p:spPr bwMode="auto">
          <a:xfrm>
            <a:off x="465667" y="4284133"/>
            <a:ext cx="1828800" cy="7620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86461F2-1D58-41EF-8FB2-89435B93808B}"/>
              </a:ext>
            </a:extLst>
          </p:cNvPr>
          <p:cNvSpPr/>
          <p:nvPr/>
        </p:nvSpPr>
        <p:spPr bwMode="auto">
          <a:xfrm>
            <a:off x="4599460" y="4267200"/>
            <a:ext cx="1828800" cy="7620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54FB76-9752-412D-9029-6021FCAE5CB0}"/>
              </a:ext>
            </a:extLst>
          </p:cNvPr>
          <p:cNvSpPr/>
          <p:nvPr/>
        </p:nvSpPr>
        <p:spPr bwMode="auto">
          <a:xfrm>
            <a:off x="457200" y="5715000"/>
            <a:ext cx="1828800" cy="9144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4A66EA-A144-4AE7-BDC4-BB274A6F3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722" y="5638800"/>
            <a:ext cx="2219078" cy="1066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B687F3-3101-41C4-BEF5-C0B27C0F3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392" y="3886200"/>
            <a:ext cx="1865538" cy="5734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307623-B67E-45A9-8044-05DF852DC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122" y="3877039"/>
            <a:ext cx="2126277" cy="573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>
            <a:extLst>
              <a:ext uri="{FF2B5EF4-FFF2-40B4-BE49-F238E27FC236}">
                <a16:creationId xmlns:a16="http://schemas.microsoft.com/office/drawing/2014/main" id="{47DB9D7D-0882-471D-9E65-46C017B7E8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1"/>
          </a:solidFill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Safety Data Sheet:  </a:t>
            </a:r>
            <a:r>
              <a:rPr lang="en-US" altLang="en-US" i="1">
                <a:solidFill>
                  <a:schemeClr val="bg1"/>
                </a:solidFill>
              </a:rPr>
              <a:t>Format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53603" name="Content Placeholder 2">
            <a:extLst>
              <a:ext uri="{FF2B5EF4-FFF2-40B4-BE49-F238E27FC236}">
                <a16:creationId xmlns:a16="http://schemas.microsoft.com/office/drawing/2014/main" id="{56D83B7B-9116-4A21-A3BA-9281563BE1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4000" cy="1676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u="sng" dirty="0"/>
              <a:t>Section 2 - Hazard(s) identification:</a:t>
            </a:r>
          </a:p>
          <a:p>
            <a:pPr>
              <a:buFontTx/>
              <a:buNone/>
            </a:pPr>
            <a:r>
              <a:rPr lang="en-US" altLang="en-US" sz="2000" dirty="0"/>
              <a:t>continued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D75661E-BF7C-4439-BDE0-D11847DCC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941614"/>
            <a:ext cx="2438400" cy="461963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FF00"/>
                </a:solidFill>
              </a:rPr>
              <a:t>Steramine</a:t>
            </a:r>
            <a:endParaRPr lang="en-US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D5B9BD-C98A-49CE-AE8C-AF11537AA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194" y="1507670"/>
            <a:ext cx="7605668" cy="535032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0C802F5-E6D1-443F-9C83-12420C0B6623}"/>
              </a:ext>
            </a:extLst>
          </p:cNvPr>
          <p:cNvSpPr/>
          <p:nvPr/>
        </p:nvSpPr>
        <p:spPr bwMode="auto">
          <a:xfrm>
            <a:off x="4800600" y="2057400"/>
            <a:ext cx="1828800" cy="1018493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86461F2-1D58-41EF-8FB2-89435B93808B}"/>
              </a:ext>
            </a:extLst>
          </p:cNvPr>
          <p:cNvSpPr/>
          <p:nvPr/>
        </p:nvSpPr>
        <p:spPr bwMode="auto">
          <a:xfrm>
            <a:off x="1246097" y="2128836"/>
            <a:ext cx="1828800" cy="1018493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099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>
            <a:extLst>
              <a:ext uri="{FF2B5EF4-FFF2-40B4-BE49-F238E27FC236}">
                <a16:creationId xmlns:a16="http://schemas.microsoft.com/office/drawing/2014/main" id="{BB76B01D-7D40-445B-A7D1-0E492557D3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1"/>
          </a:solidFill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Safety Data Sheet:  </a:t>
            </a:r>
            <a:r>
              <a:rPr lang="en-US" altLang="en-US" i="1">
                <a:solidFill>
                  <a:schemeClr val="bg1"/>
                </a:solidFill>
              </a:rPr>
              <a:t>Format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54627" name="Content Placeholder 2">
            <a:extLst>
              <a:ext uri="{FF2B5EF4-FFF2-40B4-BE49-F238E27FC236}">
                <a16:creationId xmlns:a16="http://schemas.microsoft.com/office/drawing/2014/main" id="{06FC684E-4A36-4390-BE54-EAB493A4F2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40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u="sng"/>
              <a:t>Section 2 - Hazard(s) identification: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D30681-C076-4CFC-976D-A74502501B67}"/>
              </a:ext>
            </a:extLst>
          </p:cNvPr>
          <p:cNvSpPr/>
          <p:nvPr/>
        </p:nvSpPr>
        <p:spPr>
          <a:xfrm>
            <a:off x="0" y="1668463"/>
            <a:ext cx="9144000" cy="518953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000" b="1" i="1" kern="0" dirty="0">
              <a:solidFill>
                <a:srgbClr val="FFFFFF"/>
              </a:solidFill>
              <a:latin typeface="+mn-lt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3200" b="1" i="1" kern="0" dirty="0">
                <a:solidFill>
                  <a:srgbClr val="FFFFFF"/>
                </a:solidFill>
                <a:latin typeface="+mn-lt"/>
                <a:cs typeface="+mn-cs"/>
              </a:rPr>
              <a:t>What types of hazards am I looking out for?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rgbClr val="FFFFFF"/>
                </a:solidFill>
                <a:latin typeface="+mn-lt"/>
                <a:cs typeface="+mn-cs"/>
              </a:rPr>
              <a:t>There are two types of Chemical Hazards: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3200" b="1" kern="0" dirty="0">
              <a:solidFill>
                <a:srgbClr val="FFFFFF"/>
              </a:solidFill>
              <a:latin typeface="+mn-lt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b="1" i="1" kern="0" dirty="0">
                <a:solidFill>
                  <a:srgbClr val="FF0000"/>
                </a:solidFill>
                <a:latin typeface="+mn-lt"/>
                <a:cs typeface="+mn-cs"/>
              </a:rPr>
              <a:t>Health Hazards</a:t>
            </a:r>
            <a:r>
              <a:rPr lang="en-US" sz="3200" b="1" kern="0" dirty="0">
                <a:solidFill>
                  <a:srgbClr val="FFFFFF"/>
                </a:solidFill>
                <a:latin typeface="+mn-lt"/>
                <a:cs typeface="+mn-cs"/>
              </a:rPr>
              <a:t> – can cause injury or illness when you are exposed.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b="1" kern="0" dirty="0">
              <a:solidFill>
                <a:srgbClr val="FFFFFF"/>
              </a:solidFill>
              <a:latin typeface="+mn-lt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b="1" i="1" kern="0" dirty="0">
                <a:solidFill>
                  <a:srgbClr val="FF0000"/>
                </a:solidFill>
                <a:latin typeface="+mn-lt"/>
                <a:cs typeface="+mn-cs"/>
              </a:rPr>
              <a:t>Physical Hazards</a:t>
            </a:r>
            <a:r>
              <a:rPr lang="en-US" sz="3200" b="1" kern="0" dirty="0">
                <a:solidFill>
                  <a:srgbClr val="FFFFFF"/>
                </a:solidFill>
                <a:latin typeface="+mn-lt"/>
                <a:cs typeface="+mn-cs"/>
              </a:rPr>
              <a:t> – can create a fire or     explosion when mismanaged.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2400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C9C51818-138E-46AB-B0A9-63C2911B1916}"/>
              </a:ext>
            </a:extLst>
          </p:cNvPr>
          <p:cNvGrpSpPr>
            <a:grpSpLocks/>
          </p:cNvGrpSpPr>
          <p:nvPr/>
        </p:nvGrpSpPr>
        <p:grpSpPr bwMode="auto">
          <a:xfrm>
            <a:off x="6951663" y="4730750"/>
            <a:ext cx="1752600" cy="1981200"/>
            <a:chOff x="3693" y="960"/>
            <a:chExt cx="1296" cy="1576"/>
          </a:xfrm>
        </p:grpSpPr>
        <p:grpSp>
          <p:nvGrpSpPr>
            <p:cNvPr id="154630" name="Group 8">
              <a:extLst>
                <a:ext uri="{FF2B5EF4-FFF2-40B4-BE49-F238E27FC236}">
                  <a16:creationId xmlns:a16="http://schemas.microsoft.com/office/drawing/2014/main" id="{FB582D9C-BCF8-4CC1-A25E-DCE78457B5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960"/>
              <a:ext cx="832" cy="1078"/>
              <a:chOff x="4704" y="1392"/>
              <a:chExt cx="864" cy="1488"/>
            </a:xfrm>
          </p:grpSpPr>
          <p:pic>
            <p:nvPicPr>
              <p:cNvPr id="154632" name="Picture 9" descr="AG00355_">
                <a:extLst>
                  <a:ext uri="{FF2B5EF4-FFF2-40B4-BE49-F238E27FC236}">
                    <a16:creationId xmlns:a16="http://schemas.microsoft.com/office/drawing/2014/main" id="{CFC40C90-933D-4150-BB4D-D2B9B9AC2ED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0" y="1440"/>
                <a:ext cx="618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633" name="Picture 10" descr="AG00355_">
                <a:extLst>
                  <a:ext uri="{FF2B5EF4-FFF2-40B4-BE49-F238E27FC236}">
                    <a16:creationId xmlns:a16="http://schemas.microsoft.com/office/drawing/2014/main" id="{E9ADE243-ABB5-464C-A7E6-29FEC3E5F73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4" y="1392"/>
                <a:ext cx="618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4631" name="Picture 11" descr="j0139133[1]">
              <a:extLst>
                <a:ext uri="{FF2B5EF4-FFF2-40B4-BE49-F238E27FC236}">
                  <a16:creationId xmlns:a16="http://schemas.microsoft.com/office/drawing/2014/main" id="{B3138B15-4742-4FCC-A690-05B6C3878B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3" y="1632"/>
              <a:ext cx="1296" cy="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AFAA7480-DFC0-4F0B-A8DE-611A1B9F0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25" y="1046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155651" name="Picture 3" descr="nfpa">
            <a:extLst>
              <a:ext uri="{FF2B5EF4-FFF2-40B4-BE49-F238E27FC236}">
                <a16:creationId xmlns:a16="http://schemas.microsoft.com/office/drawing/2014/main" id="{77AA97EE-51E5-4989-A345-ADAAD22B5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5715000" cy="426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5652" name="Text Box 4">
            <a:extLst>
              <a:ext uri="{FF2B5EF4-FFF2-40B4-BE49-F238E27FC236}">
                <a16:creationId xmlns:a16="http://schemas.microsoft.com/office/drawing/2014/main" id="{145F9DA4-C2A4-44A3-98E4-412FCDE9B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0621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National Fire Protection Association (NFPA)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FFFF"/>
                </a:solidFill>
              </a:rPr>
              <a:t>“At a Glance” Hazard Rating System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0" i="1">
                <a:solidFill>
                  <a:srgbClr val="FFFFFF"/>
                </a:solidFill>
              </a:rPr>
              <a:t>New law allows these to still be used!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9397" name="Text Box 5">
            <a:extLst>
              <a:ext uri="{FF2B5EF4-FFF2-40B4-BE49-F238E27FC236}">
                <a16:creationId xmlns:a16="http://schemas.microsoft.com/office/drawing/2014/main" id="{AF2E4823-A362-4824-970B-E58BEB93A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3600"/>
            <a:ext cx="3276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FFFF"/>
                </a:solidFill>
              </a:rPr>
              <a:t>Provides information on the severity of product hazards to emergency responders.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FFFF"/>
                </a:solidFill>
              </a:rPr>
              <a:t>Provides ACUTE health information.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FFFF"/>
                </a:solidFill>
              </a:rPr>
              <a:t>Uses the white diamond for firefighting information.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22A92F3E-4553-4318-B8C7-7DE165C4E8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</a:rPr>
              <a:t>Hazardous Materials Identification System</a:t>
            </a:r>
            <a:r>
              <a:rPr lang="en-US" dirty="0"/>
              <a:t> </a:t>
            </a:r>
            <a:r>
              <a:rPr lang="en-US" sz="2800" dirty="0">
                <a:solidFill>
                  <a:schemeClr val="bg1"/>
                </a:solidFill>
              </a:rPr>
              <a:t>(HMIS)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Rating System for Workers- </a:t>
            </a:r>
            <a:r>
              <a:rPr lang="en-US" sz="2800" i="1" dirty="0">
                <a:solidFill>
                  <a:schemeClr val="bg1"/>
                </a:solidFill>
              </a:rPr>
              <a:t>new law allows these to still be used!</a:t>
            </a:r>
          </a:p>
        </p:txBody>
      </p:sp>
      <p:pic>
        <p:nvPicPr>
          <p:cNvPr id="158723" name="Picture 10">
            <a:extLst>
              <a:ext uri="{FF2B5EF4-FFF2-40B4-BE49-F238E27FC236}">
                <a16:creationId xmlns:a16="http://schemas.microsoft.com/office/drawing/2014/main" id="{1B9B768F-D469-4934-9C2E-49AABA11B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1">
            <a:extLst>
              <a:ext uri="{FF2B5EF4-FFF2-40B4-BE49-F238E27FC236}">
                <a16:creationId xmlns:a16="http://schemas.microsoft.com/office/drawing/2014/main" id="{811EE894-809A-41FB-88B6-D8037810827E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295400"/>
            <a:ext cx="5791200" cy="2743200"/>
            <a:chOff x="228600" y="1295400"/>
            <a:chExt cx="5791200" cy="27432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6B77808-34F7-4769-ACA9-5E5F3337EE12}"/>
                </a:ext>
              </a:extLst>
            </p:cNvPr>
            <p:cNvSpPr/>
            <p:nvPr/>
          </p:nvSpPr>
          <p:spPr bwMode="auto">
            <a:xfrm>
              <a:off x="3124200" y="1295400"/>
              <a:ext cx="2895600" cy="762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1" hangingPunct="1">
                <a:defRPr/>
              </a:pPr>
              <a:endParaRPr lang="en-US" altLang="en-US" sz="1600" b="1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B84D92A-F1F8-490B-A492-2AADEEF2722F}"/>
                </a:ext>
              </a:extLst>
            </p:cNvPr>
            <p:cNvSpPr/>
            <p:nvPr/>
          </p:nvSpPr>
          <p:spPr bwMode="auto">
            <a:xfrm>
              <a:off x="228600" y="3276600"/>
              <a:ext cx="3048000" cy="762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1" hangingPunct="1">
                <a:defRPr/>
              </a:pPr>
              <a:endParaRPr lang="en-US" altLang="en-US" sz="1600" b="1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cxnSp>
          <p:nvCxnSpPr>
            <p:cNvPr id="158732" name="Straight Arrow Connector 16">
              <a:extLst>
                <a:ext uri="{FF2B5EF4-FFF2-40B4-BE49-F238E27FC236}">
                  <a16:creationId xmlns:a16="http://schemas.microsoft.com/office/drawing/2014/main" id="{38D7D60C-D40F-4001-86FA-6FF4E0BFC48A}"/>
                </a:ext>
              </a:extLst>
            </p:cNvPr>
            <p:cNvCxnSpPr>
              <a:cxnSpLocks noChangeShapeType="1"/>
              <a:stCxn id="15" idx="6"/>
            </p:cNvCxnSpPr>
            <p:nvPr/>
          </p:nvCxnSpPr>
          <p:spPr bwMode="auto">
            <a:xfrm flipV="1">
              <a:off x="3276600" y="1828800"/>
              <a:ext cx="0" cy="182880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F09ECB4-5BDF-4116-A9C5-183621054E34}"/>
              </a:ext>
            </a:extLst>
          </p:cNvPr>
          <p:cNvSpPr/>
          <p:nvPr/>
        </p:nvSpPr>
        <p:spPr bwMode="auto">
          <a:xfrm>
            <a:off x="457200" y="1447800"/>
            <a:ext cx="2514600" cy="3352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1" hangingPunct="1">
              <a:defRPr/>
            </a:pPr>
            <a:endParaRPr lang="en-US" altLang="en-US" sz="1600" b="1">
              <a:solidFill>
                <a:srgbClr val="FF0000"/>
              </a:solidFill>
              <a:latin typeface="+mn-lt"/>
              <a:cs typeface="+mn-cs"/>
            </a:endParaRPr>
          </a:p>
        </p:txBody>
      </p:sp>
      <p:grpSp>
        <p:nvGrpSpPr>
          <p:cNvPr id="3" name="Group 24">
            <a:extLst>
              <a:ext uri="{FF2B5EF4-FFF2-40B4-BE49-F238E27FC236}">
                <a16:creationId xmlns:a16="http://schemas.microsoft.com/office/drawing/2014/main" id="{EA2FA9A2-9C12-4F51-B6DF-589C9329D84A}"/>
              </a:ext>
            </a:extLst>
          </p:cNvPr>
          <p:cNvGrpSpPr>
            <a:grpSpLocks/>
          </p:cNvGrpSpPr>
          <p:nvPr/>
        </p:nvGrpSpPr>
        <p:grpSpPr bwMode="auto">
          <a:xfrm>
            <a:off x="0" y="1828800"/>
            <a:ext cx="9144000" cy="5029200"/>
            <a:chOff x="0" y="1828800"/>
            <a:chExt cx="9144000" cy="50292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87554A1-83A7-447F-98B1-82009B01BB58}"/>
                </a:ext>
              </a:extLst>
            </p:cNvPr>
            <p:cNvSpPr/>
            <p:nvPr/>
          </p:nvSpPr>
          <p:spPr bwMode="auto">
            <a:xfrm rot="5400000">
              <a:off x="1371600" y="2667000"/>
              <a:ext cx="2286000" cy="6096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1" hangingPunct="1">
                <a:defRPr/>
              </a:pPr>
              <a:endParaRPr lang="en-US" altLang="en-US" sz="1600" b="1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B742991-7229-47D1-9AAA-90BA2CFCD8B9}"/>
                </a:ext>
              </a:extLst>
            </p:cNvPr>
            <p:cNvSpPr/>
            <p:nvPr/>
          </p:nvSpPr>
          <p:spPr bwMode="auto">
            <a:xfrm>
              <a:off x="0" y="5105400"/>
              <a:ext cx="9144000" cy="17526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 eaLnBrk="1" hangingPunct="1">
                <a:defRPr/>
              </a:pPr>
              <a:endParaRPr lang="en-US" altLang="en-US" sz="1600" b="1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cxnSp>
          <p:nvCxnSpPr>
            <p:cNvPr id="158729" name="Straight Arrow Connector 23">
              <a:extLst>
                <a:ext uri="{FF2B5EF4-FFF2-40B4-BE49-F238E27FC236}">
                  <a16:creationId xmlns:a16="http://schemas.microsoft.com/office/drawing/2014/main" id="{376DC01B-D078-4ECE-ADDB-94A79E0760B6}"/>
                </a:ext>
              </a:extLst>
            </p:cNvPr>
            <p:cNvCxnSpPr>
              <a:cxnSpLocks noChangeShapeType="1"/>
              <a:stCxn id="18" idx="6"/>
            </p:cNvCxnSpPr>
            <p:nvPr/>
          </p:nvCxnSpPr>
          <p:spPr bwMode="auto">
            <a:xfrm>
              <a:off x="2514600" y="4114800"/>
              <a:ext cx="0" cy="99060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>
            <a:extLst>
              <a:ext uri="{FF2B5EF4-FFF2-40B4-BE49-F238E27FC236}">
                <a16:creationId xmlns:a16="http://schemas.microsoft.com/office/drawing/2014/main" id="{047F09BF-74F2-4B50-B1C7-082CA6BF44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en-US" altLang="en-US" dirty="0" err="1">
                <a:solidFill>
                  <a:schemeClr val="bg1"/>
                </a:solidFill>
              </a:rPr>
              <a:t>Stearamine</a:t>
            </a:r>
            <a:r>
              <a:rPr lang="en-US" altLang="en-US" dirty="0">
                <a:solidFill>
                  <a:schemeClr val="bg1"/>
                </a:solidFill>
              </a:rPr>
              <a:t/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NFPA/HMIS Information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859436-B48A-479C-B7DA-4197AA75BE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7"/>
          <a:stretch/>
        </p:blipFill>
        <p:spPr>
          <a:xfrm>
            <a:off x="219311" y="1600200"/>
            <a:ext cx="8924689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itle 1">
            <a:extLst>
              <a:ext uri="{FF2B5EF4-FFF2-40B4-BE49-F238E27FC236}">
                <a16:creationId xmlns:a16="http://schemas.microsoft.com/office/drawing/2014/main" id="{A24ADF02-9C97-4D1F-A414-9BC53919D5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1"/>
          </a:solidFill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Safety Data Sheet:  </a:t>
            </a:r>
            <a:r>
              <a:rPr lang="en-US" altLang="en-US" i="1">
                <a:solidFill>
                  <a:schemeClr val="bg1"/>
                </a:solidFill>
              </a:rPr>
              <a:t>Format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59747" name="Content Placeholder 2">
            <a:extLst>
              <a:ext uri="{FF2B5EF4-FFF2-40B4-BE49-F238E27FC236}">
                <a16:creationId xmlns:a16="http://schemas.microsoft.com/office/drawing/2014/main" id="{6657EAEE-8719-4344-8630-DB9D462A47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1676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u="sng"/>
              <a:t>Section 3 – Ingredient information:</a:t>
            </a:r>
          </a:p>
          <a:p>
            <a:r>
              <a:rPr lang="en-US" altLang="en-US"/>
              <a:t>information on chemical ingredients</a:t>
            </a:r>
          </a:p>
          <a:p>
            <a:r>
              <a:rPr lang="en-US" altLang="en-US"/>
              <a:t>trade secret claims</a:t>
            </a:r>
          </a:p>
        </p:txBody>
      </p:sp>
      <p:sp>
        <p:nvSpPr>
          <p:cNvPr id="159748" name="Rectangle 9">
            <a:extLst>
              <a:ext uri="{FF2B5EF4-FFF2-40B4-BE49-F238E27FC236}">
                <a16:creationId xmlns:a16="http://schemas.microsoft.com/office/drawing/2014/main" id="{83303D85-F4FB-4A01-847C-BEFF7D346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6" y="6303961"/>
            <a:ext cx="87963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420042"/>
                </a:solidFill>
              </a:rPr>
              <a:t>*CAS (Chemical Abstracts Service) number,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420042"/>
                </a:solidFill>
              </a:rPr>
              <a:t>a unique identifier, important due to chemical synonyms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A5D2CC-5F45-4415-B919-A18D3F7FC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3" y="2666999"/>
            <a:ext cx="9083777" cy="34845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40F457-E2A2-46C0-AFA0-E5265C1CB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3200400"/>
            <a:ext cx="533400" cy="573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6FEC1F-DCCB-4499-B165-697734476C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4409280"/>
            <a:ext cx="536494" cy="5730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hape 1">
            <a:extLst>
              <a:ext uri="{FF2B5EF4-FFF2-40B4-BE49-F238E27FC236}">
                <a16:creationId xmlns:a16="http://schemas.microsoft.com/office/drawing/2014/main" id="{A487C18C-512A-4618-A9D9-2DD642E6A5A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685800"/>
          </a:xfrm>
          <a:solidFill>
            <a:srgbClr val="33996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</a:rPr>
              <a:t>What is the Purpose of the RTK Program?</a:t>
            </a:r>
          </a:p>
        </p:txBody>
      </p:sp>
      <p:sp>
        <p:nvSpPr>
          <p:cNvPr id="3" name="Shape 2">
            <a:extLst>
              <a:ext uri="{FF2B5EF4-FFF2-40B4-BE49-F238E27FC236}">
                <a16:creationId xmlns:a16="http://schemas.microsoft.com/office/drawing/2014/main" id="{ADD38FD3-75B3-415A-BCD1-FC64DF80602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1752600"/>
            <a:ext cx="6019800" cy="5105400"/>
          </a:xfrm>
        </p:spPr>
        <p:txBody>
          <a:bodyPr>
            <a:normAutofit lnSpcReduction="10000"/>
          </a:bodyPr>
          <a:lstStyle/>
          <a:p>
            <a:pPr marL="400050" eaLnBrk="1" hangingPunct="1">
              <a:spcBef>
                <a:spcPts val="1800"/>
              </a:spcBef>
              <a:defRPr/>
            </a:pPr>
            <a:r>
              <a:rPr lang="en-US" sz="3600" dirty="0"/>
              <a:t>Are aware of the dangers from hazardous products.</a:t>
            </a:r>
          </a:p>
          <a:p>
            <a:pPr marL="400050" eaLnBrk="1" hangingPunct="1">
              <a:spcBef>
                <a:spcPts val="1800"/>
              </a:spcBef>
              <a:defRPr/>
            </a:pPr>
            <a:r>
              <a:rPr lang="en-US" sz="3600" dirty="0"/>
              <a:t>Know how to protect yourselves to prevent exposure and injuries from hazardous products.</a:t>
            </a:r>
          </a:p>
          <a:p>
            <a:pPr marL="400050" eaLnBrk="1" hangingPunct="1">
              <a:spcBef>
                <a:spcPts val="1800"/>
              </a:spcBef>
              <a:defRPr/>
            </a:pPr>
            <a:r>
              <a:rPr lang="en-US" sz="3600" dirty="0"/>
              <a:t>Know how to respond if there is an exposure or accident.</a:t>
            </a:r>
          </a:p>
          <a:p>
            <a:pPr marL="228600" indent="-228600" eaLnBrk="1" hangingPunct="1">
              <a:buFontTx/>
              <a:buNone/>
              <a:defRPr/>
            </a:pPr>
            <a:endParaRPr lang="en-US" sz="2800" dirty="0"/>
          </a:p>
        </p:txBody>
      </p:sp>
      <p:pic>
        <p:nvPicPr>
          <p:cNvPr id="134148" name="Picture 2">
            <a:extLst>
              <a:ext uri="{FF2B5EF4-FFF2-40B4-BE49-F238E27FC236}">
                <a16:creationId xmlns:a16="http://schemas.microsoft.com/office/drawing/2014/main" id="{DADE6752-2A4A-408F-B4A2-035C0A006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4800600"/>
            <a:ext cx="2247900" cy="16859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6">
            <a:extLst>
              <a:ext uri="{FF2B5EF4-FFF2-40B4-BE49-F238E27FC236}">
                <a16:creationId xmlns:a16="http://schemas.microsoft.com/office/drawing/2014/main" id="{A9B2BFAF-1500-42DE-B848-63034AAEE3F7}"/>
              </a:ext>
            </a:extLst>
          </p:cNvPr>
          <p:cNvSpPr txBox="1">
            <a:spLocks/>
          </p:cNvSpPr>
          <p:nvPr/>
        </p:nvSpPr>
        <p:spPr bwMode="auto">
          <a:xfrm>
            <a:off x="0" y="914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marL="228600" indent="-228600" eaLnBrk="1" hangingPunct="1">
              <a:spcBef>
                <a:spcPct val="20000"/>
              </a:spcBef>
              <a:defRPr/>
            </a:pPr>
            <a:r>
              <a:rPr lang="en-US" sz="3200" b="1" i="1" kern="0" dirty="0">
                <a:solidFill>
                  <a:srgbClr val="000000"/>
                </a:solidFill>
                <a:latin typeface="+mn-lt"/>
                <a:cs typeface="+mn-cs"/>
              </a:rPr>
              <a:t>To ensure that employers and employees:</a:t>
            </a:r>
            <a:endParaRPr lang="en-US" sz="2800" b="1" kern="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134150" name="Picture 4" descr="http://upload.wikimedia.org/wikipedia/commons/0/09/Sodium_hydroxide_burn.png">
            <a:extLst>
              <a:ext uri="{FF2B5EF4-FFF2-40B4-BE49-F238E27FC236}">
                <a16:creationId xmlns:a16="http://schemas.microsoft.com/office/drawing/2014/main" id="{9EEA23C4-94CB-4323-9B80-57A9A3EFA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95438"/>
            <a:ext cx="2189163" cy="27574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itle 1">
            <a:extLst>
              <a:ext uri="{FF2B5EF4-FFF2-40B4-BE49-F238E27FC236}">
                <a16:creationId xmlns:a16="http://schemas.microsoft.com/office/drawing/2014/main" id="{4AD07050-C9D6-4FA8-BEBD-53564EB69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1"/>
          </a:solidFill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Safety Data Sheet:  </a:t>
            </a:r>
            <a:r>
              <a:rPr lang="en-US" altLang="en-US" i="1">
                <a:solidFill>
                  <a:schemeClr val="bg1"/>
                </a:solidFill>
              </a:rPr>
              <a:t>Format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60771" name="Content Placeholder 2">
            <a:extLst>
              <a:ext uri="{FF2B5EF4-FFF2-40B4-BE49-F238E27FC236}">
                <a16:creationId xmlns:a16="http://schemas.microsoft.com/office/drawing/2014/main" id="{0841F681-666D-4BCF-8B02-EE7051A020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1600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u="sng"/>
              <a:t>Section 4 – First Aid Measures:</a:t>
            </a:r>
          </a:p>
          <a:p>
            <a:r>
              <a:rPr lang="en-US" altLang="en-US"/>
              <a:t>important symptoms / effects - acute, delayed </a:t>
            </a:r>
          </a:p>
          <a:p>
            <a:r>
              <a:rPr lang="en-US" altLang="en-US"/>
              <a:t>required treatment</a:t>
            </a:r>
          </a:p>
        </p:txBody>
      </p:sp>
      <p:pic>
        <p:nvPicPr>
          <p:cNvPr id="160772" name="Picture 7">
            <a:extLst>
              <a:ext uri="{FF2B5EF4-FFF2-40B4-BE49-F238E27FC236}">
                <a16:creationId xmlns:a16="http://schemas.microsoft.com/office/drawing/2014/main" id="{F1ECC30D-9CA1-4D8D-8890-2AEA278F5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852613"/>
            <a:ext cx="6438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862E93-ECE9-44DF-837A-B437BF80C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550211"/>
            <a:ext cx="2743200" cy="43077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01815C-7508-4F13-91C4-6ABA5EEDAF26}"/>
              </a:ext>
            </a:extLst>
          </p:cNvPr>
          <p:cNvSpPr txBox="1"/>
          <p:nvPr/>
        </p:nvSpPr>
        <p:spPr>
          <a:xfrm>
            <a:off x="3733800" y="2895600"/>
            <a:ext cx="487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n-lt"/>
              </a:rPr>
              <a:t>Although it is important to send the SDS to the hospital or doctor with the person who has been exposed,</a:t>
            </a:r>
          </a:p>
          <a:p>
            <a:endParaRPr lang="en-US" sz="2800" b="1" dirty="0">
              <a:latin typeface="+mn-lt"/>
            </a:endParaRPr>
          </a:p>
          <a:p>
            <a:r>
              <a:rPr lang="en-US" sz="2800" b="1" dirty="0">
                <a:latin typeface="+mn-lt"/>
              </a:rPr>
              <a:t>these guidelines are designed for you and your co-workers to use!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005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itle 1">
            <a:extLst>
              <a:ext uri="{FF2B5EF4-FFF2-40B4-BE49-F238E27FC236}">
                <a16:creationId xmlns:a16="http://schemas.microsoft.com/office/drawing/2014/main" id="{4AD07050-C9D6-4FA8-BEBD-53564EB69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1"/>
          </a:solidFill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Safety Data Sheet:  </a:t>
            </a:r>
            <a:r>
              <a:rPr lang="en-US" altLang="en-US" i="1">
                <a:solidFill>
                  <a:schemeClr val="bg1"/>
                </a:solidFill>
              </a:rPr>
              <a:t>Format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60771" name="Content Placeholder 2">
            <a:extLst>
              <a:ext uri="{FF2B5EF4-FFF2-40B4-BE49-F238E27FC236}">
                <a16:creationId xmlns:a16="http://schemas.microsoft.com/office/drawing/2014/main" id="{0841F681-666D-4BCF-8B02-EE7051A020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1600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u="sng" dirty="0"/>
              <a:t>Section 4 – First Aid Measures:</a:t>
            </a:r>
          </a:p>
        </p:txBody>
      </p:sp>
      <p:pic>
        <p:nvPicPr>
          <p:cNvPr id="160772" name="Picture 7">
            <a:extLst>
              <a:ext uri="{FF2B5EF4-FFF2-40B4-BE49-F238E27FC236}">
                <a16:creationId xmlns:a16="http://schemas.microsoft.com/office/drawing/2014/main" id="{F1ECC30D-9CA1-4D8D-8890-2AEA278F5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852613"/>
            <a:ext cx="6438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34F2E7D1-7D86-4ECD-93CA-AC9C93173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881060"/>
            <a:ext cx="2362200" cy="461665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FF00"/>
                </a:solidFill>
              </a:rPr>
              <a:t>Steramine</a:t>
            </a:r>
            <a:endParaRPr lang="en-US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A4D790-8A87-4260-8260-8A399F67BA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648"/>
          <a:stretch/>
        </p:blipFill>
        <p:spPr>
          <a:xfrm>
            <a:off x="53069" y="1600200"/>
            <a:ext cx="8993334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itle 1">
            <a:extLst>
              <a:ext uri="{FF2B5EF4-FFF2-40B4-BE49-F238E27FC236}">
                <a16:creationId xmlns:a16="http://schemas.microsoft.com/office/drawing/2014/main" id="{4AD07050-C9D6-4FA8-BEBD-53564EB69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1"/>
          </a:solidFill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Safety Data Sheet:  </a:t>
            </a:r>
            <a:r>
              <a:rPr lang="en-US" altLang="en-US" i="1">
                <a:solidFill>
                  <a:schemeClr val="bg1"/>
                </a:solidFill>
              </a:rPr>
              <a:t>Format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60771" name="Content Placeholder 2">
            <a:extLst>
              <a:ext uri="{FF2B5EF4-FFF2-40B4-BE49-F238E27FC236}">
                <a16:creationId xmlns:a16="http://schemas.microsoft.com/office/drawing/2014/main" id="{0841F681-666D-4BCF-8B02-EE7051A020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129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u="sng" dirty="0"/>
              <a:t>Section 4 – First Aid Measures: continued</a:t>
            </a:r>
          </a:p>
        </p:txBody>
      </p:sp>
      <p:pic>
        <p:nvPicPr>
          <p:cNvPr id="160772" name="Picture 7">
            <a:extLst>
              <a:ext uri="{FF2B5EF4-FFF2-40B4-BE49-F238E27FC236}">
                <a16:creationId xmlns:a16="http://schemas.microsoft.com/office/drawing/2014/main" id="{F1ECC30D-9CA1-4D8D-8890-2AEA278F5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852613"/>
            <a:ext cx="6438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34F2E7D1-7D86-4ECD-93CA-AC9C93173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402556"/>
            <a:ext cx="3733800" cy="461963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FF00"/>
                </a:solidFill>
              </a:rPr>
              <a:t>Steramine</a:t>
            </a:r>
            <a:endParaRPr lang="en-US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5875F1-0BAE-4FD8-A3BA-D1F4F390C1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98"/>
          <a:stretch/>
        </p:blipFill>
        <p:spPr>
          <a:xfrm>
            <a:off x="0" y="2133601"/>
            <a:ext cx="9052051" cy="4724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954427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4">
            <a:extLst>
              <a:ext uri="{FF2B5EF4-FFF2-40B4-BE49-F238E27FC236}">
                <a16:creationId xmlns:a16="http://schemas.microsoft.com/office/drawing/2014/main" id="{8A20A899-F9B5-41FE-9403-0E483EBDB7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bg1"/>
                </a:solidFill>
              </a:rPr>
              <a:t>Corrosives:  </a:t>
            </a:r>
            <a:r>
              <a:rPr lang="en-US" i="1">
                <a:solidFill>
                  <a:schemeClr val="bg1"/>
                </a:solidFill>
              </a:rPr>
              <a:t>Emergency Wash Equipment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1712B75D-CD37-4925-9CB7-235D9C2BD75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209800"/>
            <a:ext cx="6553200" cy="44958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marL="454025" indent="-454025" eaLnBrk="1" hangingPunct="1">
              <a:lnSpc>
                <a:spcPct val="90000"/>
              </a:lnSpc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marL="454025" indent="-454025"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bg1"/>
                </a:solidFill>
              </a:rPr>
              <a:t>Be located within the immediate work area within ten seconds of travel or within one hundred feet.</a:t>
            </a:r>
          </a:p>
          <a:p>
            <a:pPr marL="454025" indent="-454025" eaLnBrk="1" hangingPunct="1">
              <a:lnSpc>
                <a:spcPct val="90000"/>
              </a:lnSpc>
              <a:defRPr/>
            </a:pPr>
            <a:endParaRPr lang="en-US" sz="1400" b="1" dirty="0">
              <a:solidFill>
                <a:schemeClr val="bg1"/>
              </a:solidFill>
            </a:endParaRPr>
          </a:p>
          <a:p>
            <a:pPr marL="454025" indent="-454025"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bg1"/>
                </a:solidFill>
              </a:rPr>
              <a:t>Provide the fifteen minute flow of tepid water at a minimum of 0.4 gallons per minute.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marL="454025" indent="-454025" eaLnBrk="1" hangingPunct="1">
              <a:lnSpc>
                <a:spcPct val="90000"/>
              </a:lnSpc>
              <a:defRPr/>
            </a:pPr>
            <a:endParaRPr lang="en-US" sz="1400" b="1" dirty="0">
              <a:solidFill>
                <a:schemeClr val="bg1"/>
              </a:solidFill>
            </a:endParaRPr>
          </a:p>
          <a:p>
            <a:pPr marL="454025" indent="-454025"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bg1"/>
                </a:solidFill>
              </a:rPr>
              <a:t>You can use an eyewash bottle to get you to a sink. Check expiration date.</a:t>
            </a:r>
          </a:p>
        </p:txBody>
      </p:sp>
      <p:pic>
        <p:nvPicPr>
          <p:cNvPr id="161796" name="Picture 11" descr="emer_pe">
            <a:extLst>
              <a:ext uri="{FF2B5EF4-FFF2-40B4-BE49-F238E27FC236}">
                <a16:creationId xmlns:a16="http://schemas.microsoft.com/office/drawing/2014/main" id="{2F3A7779-D738-46C0-A8F0-048E6F75D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10652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7" name="Text Box 17">
            <a:extLst>
              <a:ext uri="{FF2B5EF4-FFF2-40B4-BE49-F238E27FC236}">
                <a16:creationId xmlns:a16="http://schemas.microsoft.com/office/drawing/2014/main" id="{58F12C97-758C-445A-BA1B-2FC49C434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066800"/>
            <a:ext cx="723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The emergency wash facilities must:</a:t>
            </a:r>
            <a:endParaRPr lang="en-US" altLang="en-US" sz="2800">
              <a:solidFill>
                <a:srgbClr val="000000"/>
              </a:solidFill>
            </a:endParaRPr>
          </a:p>
        </p:txBody>
      </p:sp>
      <p:pic>
        <p:nvPicPr>
          <p:cNvPr id="113671" name="Picture 8">
            <a:extLst>
              <a:ext uri="{FF2B5EF4-FFF2-40B4-BE49-F238E27FC236}">
                <a16:creationId xmlns:a16="http://schemas.microsoft.com/office/drawing/2014/main" id="{A231E4B5-09EF-494A-A936-6AE9FAFAC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2025" y="2590800"/>
            <a:ext cx="1679575" cy="198120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161799" name="TextBox 8">
            <a:extLst>
              <a:ext uri="{FF2B5EF4-FFF2-40B4-BE49-F238E27FC236}">
                <a16:creationId xmlns:a16="http://schemas.microsoft.com/office/drawing/2014/main" id="{72B1E8A6-2823-4364-882F-C0A628D89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648200"/>
            <a:ext cx="213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Eyewash Station</a:t>
            </a:r>
          </a:p>
        </p:txBody>
      </p:sp>
      <p:pic>
        <p:nvPicPr>
          <p:cNvPr id="113674" name="Picture 9" descr="http://www.rjsafety.com/images/jpg/127062.jpg">
            <a:extLst>
              <a:ext uri="{FF2B5EF4-FFF2-40B4-BE49-F238E27FC236}">
                <a16:creationId xmlns:a16="http://schemas.microsoft.com/office/drawing/2014/main" id="{60C41B88-9822-46AF-8408-79749E61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52" r="-11707"/>
          <a:stretch>
            <a:fillRect/>
          </a:stretch>
        </p:blipFill>
        <p:spPr bwMode="auto">
          <a:xfrm>
            <a:off x="7315200" y="5105400"/>
            <a:ext cx="1676400" cy="129540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161801" name="TextBox 10">
            <a:extLst>
              <a:ext uri="{FF2B5EF4-FFF2-40B4-BE49-F238E27FC236}">
                <a16:creationId xmlns:a16="http://schemas.microsoft.com/office/drawing/2014/main" id="{EB6298AC-15F6-419C-BCD0-E6AD14348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457950"/>
            <a:ext cx="243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Portable Eyewash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itle 1">
            <a:extLst>
              <a:ext uri="{FF2B5EF4-FFF2-40B4-BE49-F238E27FC236}">
                <a16:creationId xmlns:a16="http://schemas.microsoft.com/office/drawing/2014/main" id="{38226F95-F0BE-41CC-ABEC-781305A068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1"/>
          </a:solidFill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Safety Data Sheet:  </a:t>
            </a:r>
            <a:r>
              <a:rPr lang="en-US" altLang="en-US" i="1">
                <a:solidFill>
                  <a:schemeClr val="bg1"/>
                </a:solidFill>
              </a:rPr>
              <a:t>Format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63843" name="Content Placeholder 2">
            <a:extLst>
              <a:ext uri="{FF2B5EF4-FFF2-40B4-BE49-F238E27FC236}">
                <a16:creationId xmlns:a16="http://schemas.microsoft.com/office/drawing/2014/main" id="{F8EF08B0-E27B-4F19-9CEF-9A2CF649BE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2209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u="sng" dirty="0"/>
              <a:t>Section 5 - Fire-Fighting Measures:</a:t>
            </a:r>
          </a:p>
          <a:p>
            <a:r>
              <a:rPr lang="en-US" altLang="en-US" sz="2400" dirty="0"/>
              <a:t>flammability of product</a:t>
            </a:r>
          </a:p>
          <a:p>
            <a:r>
              <a:rPr lang="en-US" altLang="en-US" sz="2400" dirty="0"/>
              <a:t>extinguishing techniques &amp; equipment</a:t>
            </a:r>
          </a:p>
          <a:p>
            <a:r>
              <a:rPr lang="en-US" altLang="en-US" sz="2400" dirty="0"/>
              <a:t>chemical hazards from fire</a:t>
            </a:r>
          </a:p>
          <a:p>
            <a:r>
              <a:rPr lang="en-US" altLang="en-US" sz="2400" dirty="0"/>
              <a:t>Flashpoint, flammability limits</a:t>
            </a:r>
          </a:p>
        </p:txBody>
      </p:sp>
      <p:pic>
        <p:nvPicPr>
          <p:cNvPr id="163844" name="Picture 9" descr="http://1.bp.blogspot.com/-SgDTfvUxVTU/UIbOy9QQT_I/AAAAAAAAA6I/o8-Z-zsVu5Y/s1600/classesoffire.jpg">
            <a:extLst>
              <a:ext uri="{FF2B5EF4-FFF2-40B4-BE49-F238E27FC236}">
                <a16:creationId xmlns:a16="http://schemas.microsoft.com/office/drawing/2014/main" id="{2D6CAA40-956F-4967-911A-05C03C2CF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838201"/>
            <a:ext cx="1708150" cy="22164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DC796C-37D7-4C73-8A0C-5B04934B6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" y="3276600"/>
            <a:ext cx="10253829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>
            <a:extLst>
              <a:ext uri="{FF2B5EF4-FFF2-40B4-BE49-F238E27FC236}">
                <a16:creationId xmlns:a16="http://schemas.microsoft.com/office/drawing/2014/main" id="{83A39CE3-EA3B-4D00-92C6-654D1AD3CC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1"/>
          </a:solidFill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Safety Data Sheet:  </a:t>
            </a:r>
            <a:r>
              <a:rPr lang="en-US" altLang="en-US" i="1">
                <a:solidFill>
                  <a:schemeClr val="bg1"/>
                </a:solidFill>
              </a:rPr>
              <a:t>Format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64867" name="Content Placeholder 2">
            <a:extLst>
              <a:ext uri="{FF2B5EF4-FFF2-40B4-BE49-F238E27FC236}">
                <a16:creationId xmlns:a16="http://schemas.microsoft.com/office/drawing/2014/main" id="{BA7D7B1C-B8E0-40EB-9CB2-8211283E91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743290"/>
            <a:ext cx="9144000" cy="2514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u="sng" dirty="0"/>
              <a:t>Section 6 - Accidental Release Measures:</a:t>
            </a:r>
          </a:p>
          <a:p>
            <a:pPr>
              <a:spcBef>
                <a:spcPts val="600"/>
              </a:spcBef>
            </a:pPr>
            <a:r>
              <a:rPr lang="en-US" altLang="en-US" sz="2400" dirty="0"/>
              <a:t>emergency procedures</a:t>
            </a:r>
          </a:p>
          <a:p>
            <a:pPr>
              <a:spcBef>
                <a:spcPts val="600"/>
              </a:spcBef>
            </a:pPr>
            <a:r>
              <a:rPr lang="en-US" altLang="en-US" sz="2400" dirty="0"/>
              <a:t>personal protective equipment</a:t>
            </a:r>
          </a:p>
          <a:p>
            <a:pPr>
              <a:spcBef>
                <a:spcPts val="600"/>
              </a:spcBef>
            </a:pPr>
            <a:r>
              <a:rPr lang="en-US" altLang="en-US" sz="2400" dirty="0"/>
              <a:t>methods of containment and cleanup</a:t>
            </a:r>
          </a:p>
          <a:p>
            <a:endParaRPr lang="en-US" altLang="en-US" dirty="0"/>
          </a:p>
        </p:txBody>
      </p:sp>
      <p:graphicFrame>
        <p:nvGraphicFramePr>
          <p:cNvPr id="164868" name="Object 3">
            <a:extLst>
              <a:ext uri="{FF2B5EF4-FFF2-40B4-BE49-F238E27FC236}">
                <a16:creationId xmlns:a16="http://schemas.microsoft.com/office/drawing/2014/main" id="{259D1BE7-D242-4496-963D-6791E2BBB4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2902208"/>
              </p:ext>
            </p:extLst>
          </p:nvPr>
        </p:nvGraphicFramePr>
        <p:xfrm>
          <a:off x="6553200" y="978306"/>
          <a:ext cx="2224087" cy="1400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09" name="Clip" r:id="rId4" imgW="3803964" imgH="3468986" progId="MS_ClipArt_Gallery.2">
                  <p:embed/>
                </p:oleObj>
              </mc:Choice>
              <mc:Fallback>
                <p:oleObj name="Clip" r:id="rId4" imgW="3803964" imgH="3468986" progId="MS_ClipArt_Gallery.2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978306"/>
                        <a:ext cx="2224087" cy="1400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>
            <a:extLst>
              <a:ext uri="{FF2B5EF4-FFF2-40B4-BE49-F238E27FC236}">
                <a16:creationId xmlns:a16="http://schemas.microsoft.com/office/drawing/2014/main" id="{D4F47E42-3CDE-40DB-88D2-4EF955927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514601"/>
            <a:ext cx="3276600" cy="40011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FF00"/>
                </a:solidFill>
              </a:rPr>
              <a:t>Steramine</a:t>
            </a:r>
            <a:endParaRPr lang="en-US" altLang="en-US" sz="2000" b="1" dirty="0">
              <a:solidFill>
                <a:srgbClr val="FFFF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9D4876-7B88-4C13-9FC3-7C16A826C2A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54"/>
          <a:stretch/>
        </p:blipFill>
        <p:spPr>
          <a:xfrm>
            <a:off x="152400" y="3048000"/>
            <a:ext cx="8839200" cy="371686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tle 1">
            <a:extLst>
              <a:ext uri="{FF2B5EF4-FFF2-40B4-BE49-F238E27FC236}">
                <a16:creationId xmlns:a16="http://schemas.microsoft.com/office/drawing/2014/main" id="{B08DA274-D9F9-4EC1-833D-DA3D237894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1"/>
          </a:solidFill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Safety Data Sheet:  </a:t>
            </a:r>
            <a:r>
              <a:rPr lang="en-US" altLang="en-US" i="1">
                <a:solidFill>
                  <a:schemeClr val="bg1"/>
                </a:solidFill>
              </a:rPr>
              <a:t>Format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66915" name="Content Placeholder 2">
            <a:extLst>
              <a:ext uri="{FF2B5EF4-FFF2-40B4-BE49-F238E27FC236}">
                <a16:creationId xmlns:a16="http://schemas.microsoft.com/office/drawing/2014/main" id="{5A61888B-C0C5-4FE0-9D23-1911DEEAD3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2209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u="sng" dirty="0"/>
              <a:t>Section 7 – Handling &amp; Storage:</a:t>
            </a:r>
          </a:p>
          <a:p>
            <a:pPr>
              <a:spcBef>
                <a:spcPts val="1800"/>
              </a:spcBef>
            </a:pPr>
            <a:r>
              <a:rPr lang="en-US" altLang="en-US" sz="2400" dirty="0"/>
              <a:t>Chemical compatibility</a:t>
            </a:r>
          </a:p>
          <a:p>
            <a:pPr>
              <a:spcBef>
                <a:spcPts val="1800"/>
              </a:spcBef>
            </a:pPr>
            <a:r>
              <a:rPr lang="en-US" altLang="en-US" sz="2400" dirty="0"/>
              <a:t>Special storage equipment</a:t>
            </a:r>
          </a:p>
          <a:p>
            <a:pPr>
              <a:spcBef>
                <a:spcPts val="1800"/>
              </a:spcBef>
            </a:pPr>
            <a:r>
              <a:rPr lang="en-US" altLang="en-US" sz="2400" dirty="0"/>
              <a:t>Safe handling practices</a:t>
            </a:r>
          </a:p>
          <a:p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E6F87C-F516-411F-BBD1-DC7D40728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429000"/>
            <a:ext cx="8839200" cy="3305175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262F3FC5-EBFA-42B3-B2B4-FEC1B1EA6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859971"/>
            <a:ext cx="3733800" cy="461963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FF00"/>
                </a:solidFill>
              </a:rPr>
              <a:t>Steramine</a:t>
            </a:r>
            <a:endParaRPr lang="en-US" alt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>
            <a:extLst>
              <a:ext uri="{FF2B5EF4-FFF2-40B4-BE49-F238E27FC236}">
                <a16:creationId xmlns:a16="http://schemas.microsoft.com/office/drawing/2014/main" id="{D277601F-42FE-4338-A85F-33E9BFC910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1"/>
          </a:solidFill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Safety Data Sheet:  </a:t>
            </a:r>
            <a:r>
              <a:rPr lang="en-US" altLang="en-US" i="1">
                <a:solidFill>
                  <a:schemeClr val="bg1"/>
                </a:solidFill>
              </a:rPr>
              <a:t>Format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81923" name="Content Placeholder 2">
            <a:extLst>
              <a:ext uri="{FF2B5EF4-FFF2-40B4-BE49-F238E27FC236}">
                <a16:creationId xmlns:a16="http://schemas.microsoft.com/office/drawing/2014/main" id="{76923012-91CF-476A-A6FF-28C201D11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0"/>
            <a:ext cx="5943600" cy="3886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u="sng" dirty="0"/>
              <a:t>Section 7 - Handling and Storage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See also other SDS sections:</a:t>
            </a:r>
          </a:p>
          <a:p>
            <a:pPr marL="285750" indent="-285750">
              <a:spcBef>
                <a:spcPts val="2400"/>
              </a:spcBef>
              <a:defRPr/>
            </a:pPr>
            <a:r>
              <a:rPr lang="en-US" dirty="0">
                <a:solidFill>
                  <a:srgbClr val="FF0000"/>
                </a:solidFill>
              </a:rPr>
              <a:t>Section 10 - Stability and Reactivity (Check compatibility)</a:t>
            </a:r>
          </a:p>
          <a:p>
            <a:pPr marL="285750" indent="-285750">
              <a:spcBef>
                <a:spcPts val="2400"/>
              </a:spcBef>
              <a:defRPr/>
            </a:pPr>
            <a:endParaRPr lang="en-US" sz="1050" dirty="0">
              <a:solidFill>
                <a:srgbClr val="FF0000"/>
              </a:solidFill>
            </a:endParaRPr>
          </a:p>
          <a:p>
            <a:pPr marL="285750" indent="-285750">
              <a:spcBef>
                <a:spcPts val="2400"/>
              </a:spcBef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Section 9 - Physical and Chemical Properties           (check pH for corrosivity) </a:t>
            </a:r>
          </a:p>
        </p:txBody>
      </p:sp>
      <p:sp>
        <p:nvSpPr>
          <p:cNvPr id="167940" name="AutoShape 5" descr="data:image/jpeg;base64,/9j/4AAQSkZJRgABAQAAAQABAAD/2wCEAAkGBhQSERUUEhIWFRUUGR4aGBgXGRwcHRsdHhgYHxwbHBscHSYfHxsjGR8cIC8gJScpLC0sHB8xNTQqNSYrLCkBCQoKDgwOGg8PGi0kHyQsLCwsLCwsLCwsLDAsLCwsLCwsLCwsLCwsLCwsMjUtLzQpLCwsLCwtLSwsLCksLCwsLP/AABEIAMAAwAMBIgACEQEDEQH/xAAcAAACAwEBAQEAAAAAAAAAAAAABgQFBwMCCAH/xABHEAACAQMCBAQDBAUHCgcAAAABAgMABBESIQUGMUEHEyJRMmFxFEKBsSNSkaHRFmJyksHh8BUkMzRDU1SisvEXJURjc4KT/8QAGwEAAgMBAQEAAAAAAAAAAAAAAAECAwQFBgf/xAA0EQACAgECAwQIBQUBAAAAAAAAAQIRAwQhEjFRBUHB8BMUImFxkaGxBjJCUuEjYoHR8RX/2gAMAwEAAhEDEQA/ANxooooAKKqb3mSNHMSfpZR1RSBj+kxOB+dQJJ7uT47i3tVPQKRI/wDWbSoP0B+tArGWuM14ifE6r9SBS9/kWBv9NeyS56gzBR/VQjau0fB+HLvotz83Ksf2sSaQFwvEoj0lQ/RhUhWB6HNK97FwkbyCzH18v5dqprm/4QDmG5aN+xtnkJ/BVyp/ZRYWaFRWf8I5zlikAm86W2kkSKKaSLy21Nq65xqXAHqx3FaBTBOwooooGFFFFABRRRQAUUUUAFFUHMnO9rYg+dKPMxtEu7k9hgdM+5pQHi9KCCbEMrDICyjUPbORj2qyGHJP8kW/gmyEskY82adRWZDxp9+Hy9ezqf7K43fjU4GUstK/rSSgDp8l/wAZqb02ZbuEvkyPpYdTU6KSeQed7i9lljuIFh0IjrjVkhs4zq+QyPrTtWdOy0KKKKYGd3nL9rNxeeO5iVvMiSVGOVIIIVhqB6HY7+1XKeGXDuv2cN9WY/21U+ILLDfWU7IHDiWEqRnJKgp/zURxAYOWRv5rFd8dAO30/hWrBpfSxcrrfoZcuf0cqq/PwLr/AMNOHf8ACJ+1v417j8OeHj/0kZ+oJ/M1TeY/3biUY/n59qPNn2/zqTHfp+751d6h/cvkyr1tft+wyW/J1lHjTawrjp6F/tFSy9vCP9mmP6IrNbq4kZzqlZ8dDqJ+gHz/AIVz+zE6tI1eWMyMThV7BQe7dse/tjJ1R7KX6p/Qp/8AQbvhj9Rh8R+JRS2WYpAzRTQv6e36VR7fOnoGsS487LZtjqzIz4HRFkU/sz/0j3rbImyAR0IzXP1eBYMvCnao2abM8seJnqiioVxxqBDh541PTBdQfzrKaSbRUIcbt/8Afxf/AKL/ABpL5u8WUsbyOExeZGVBd1YZGSfhA2OMbik2lzE5JczQaKj2F+k8ayxMGRxlWHcVIpjCkHnTxEKMbWwHm3B2ZlGpY8/Tq/y7U2cya/sk/ltpfyn0n2Ok/wCM1nnJPh6strFKbmdfOQOyxsEG43yQMseu9ShXF7StFeRtKkQ+G+GTavNup11vhnZjl8nG2+B+003WXJ1jpCsQzDqRJ8X1ANdV8MLAfFCXPu7sxP4k1wm8O+GjrbIuTjOphk9upra9bnklGDpdFsZfRRi7lv8AEjczfY7MKkECyXUgIhjUamOfvNqONPzP4VE5f8MxGVuL9hLKu4Qf6KPY7AfeI9+ldPC+zi8y7YrqmjuHi1kknQuNCjVuFA7fKrXxA45otiqEHzCVJBzgDGrPt7UsXps+RY3Ju33+e4J8Ci5fIpvD69EvFb5lYuuiMBiMEgFu3t0x8q0msw8FkGq+bbPmIv4BT/GtPrPqEo5ZJdX9zTh/IgoooqktE3xPj0wQXGP9WuI3P9EnS34YNQyuTkrpIJwCcnSem/zGDTBz3EG4ddBhkeU37hmkvg9wBErEnUYYyxbqTo7fzcYH/euhoL4pJdP48TBrNkmeom1yjWcISQANtQ/gemfp7bWPFeLtC4jRE0ADIxnXkb/hmlwynOrO/wCWOmPpV5BxWd0+KNd9IYqAcn2ODv8A313MuLdNpNdPE5OPJaaXMiX0IhkwCFO2jUcadQGWOTsR0H0+lQ7q4QHyoGJiHqcn4WcDdhnt1A/vrjeQIZWLLM+DhiRjfv12GT+we9Vk8zBjnIyvTOR8hv7VqxYrq3boH3pEDmniTPD7Z64+Q2A3ztt71vfCz+hj/oL/ANIr5x49cZBUfCCfxzgfkBX0hYLiJB7KPyFcTtqCjmil+3xZ2NHHhgyRS+eQLAszG0iJYkksMnJ69femCiuIbRdPh3w7/gof6tJvGPBZJb5GjCw2gQagrHUWBOQoOcAjG+fetUoqLimJpPmRuHcOjgiWKJQiIMKo7CpNFFSGVnM8umyuWHUQyH/kNV3IY02FqP8A2V/KpPOr44fdEf7l/wAqpeD8VhjsreNnGRDGdOfdV2z2/hVmLG5ypIozTUEmy84zxMRxyP8AqDA+p6fnmlTjPGVZkAPojIyemSi5Od/oP21AvL15DISTgsHI7dgv7u2Owqtv59Cb5ydQH1x6iffqBXo9LolCr3f8HFy53N7edyVyDxQRf5Qkz/tEI+bMjfs3qBx+RgEQ7lS2fqSCaq+X7jS10OgLRkj6LJ/GunFeItNcARx65JmxHGO/bJ9hnc/jVmmjHA8mWXJSl9G0vEsknOSiui8/YbfBJvRejv54z/V/71ptLvI/KYsLYITqlc6pX/WbA6fIdBTFXmMs+OcpLvbZ2oJxikwoooqsmL3iEf8Ayy7/APhb8qRmZ20BhgKkaKo9tA0gfXr/AH1pfHeFC5tpYGJAlQrkdsjrWZ8as+IxFA9mZAihRJbtnIAwGKHcNjFbtBmhiy3PvVX0MOtxSyQ9kOKgQjy/TrGC5J6H9Ud8DO+O/wBKmcPu9cKgZeRASdGG2OMnJHp7DbfbAzSQ/El1etsP1ZZMqw7nIbBqfw3jjQ6/KdRrGGOxwP7D1r0qhDNj/pyUn8fmc1QcJO9jrc8VZ9ROAWJPXpn2/LP09qr+IXPpzv0HX99dJeIaPWE/m/INg4NUk1znGpgCcekbk/QA/T9tdBPHi3lSS6sMeO3ZE4hIWViev+MfvwK+meEvqgiJBGUU4PUekbH51lPh74aySSJdXiFI0IaOJursOjuOw/m/LethryHamrhqc3FDklXx5vxOzhg4rcKKKK5ZeFFFFABRRRQBD4xw0XEEsJOBIhXPtkdfwrNbnw/4moCxy2zjAXJVhgKABnJO5A7Vq1FWY8ksb4osryYo5FUkZFLybxjBB+zsCckK2np07dPl/g178o8UAAa0RgM4xKO/9+9bbRWmOv1EeUvov9FXquPoYFa8rcRiMz/5PLFioPqB2I30gdd8EntitO5I5LNsTcXOGunULt8MSD/Zpj957mm+is+TNkyKpO92/wDL5lkMMIO0goooqotCiiigAqDxnjEdrEZZc6QVX0jJJZgqgD5sRU6qPnDhL3NuscYBPnQscnHpWZGc79fSDt3oYnyK/iHH7KQvHeW7IyRtKVniB1ImSzIRqDY7gHIz03qi41yjwiN8aHibyjP+hZxiMFQXwDjHq9ugPtV7zPyYjWl0LaPNxNGVVndmbc50BpGOlSc7AgVA5f5PnjujNOxljayWHRIykhvSXjwFxoODvnuetRtkXfQq5+TOERM6zzyt5Kq7B5WwPMzoxjqzYJCjJNXHDbjhtn5Pl2bQefIIkZ4Sp1EbZL+oAnbPvXjgvIgi4domjZrjWJhokGtJEGIljlO3ojCoCdsZz1NcLzgN9OtqJxqEN7FINZQyCNVbJcxAITrx8PY70WxLbkhu/lBEZvKQPIykK5RCyoT2dx6QfcZyO9fh5ii+2Cz380xeb2xp1acdc6u+MdKp+C2dzYRtAtuLhNbtHIjqrety2JQ+PVk7spbPsOhrf5J3X2qS/c/p1ePREjKVaNU0yLqYAgnVJjoPhJ+RbJWx3hvkd3RXBaPAcDqpIyAfmRvX5fX8cKF5XCKOpP5DuT8huaXOXeF3UFxds0UZS4uTJrMpDaNKKuEERBIC92FT+auBvcLCYiuu3mSZVkzocrn0tgEjY5BwcEA4p2O9jueY41gknkWSKOIZYyRspxgHIUjJG9dX45EJ/ILevyjMdtggIGSenU/nS5zXFeXtlPAtp5ZeMj1SxnUwZcKmk9CNR1MF6Dbfarbkm8DXUiSF2ms0giMrjUhOnWp0rgKNyMd6Vsi2xt4dzZDNZfbV1CEKznIGoBM6sgE77dK6Qc0QPJCiPq+0RtJEw+FlTTq37H1Db6+1KdzyVcQ2dxY25Z45lj0uxRSpLBZl2x9wBh2PqHXr+3vh5Is1z9mby4ntXSEZwElkI8zAG4Vgikn3ckb0WwuQ3cI5iiuUd4dbKhI1aGAYgkHQSPUMg7ivPBuZYbreHWynOHMbKp0nBwxAB3/I0qcN4LfRwBYzLEsdo6eSTDp8/wAsKnllRnGrUxZmGSV+Yrv4b8LubeJIngkjjVAGM04b1dT5USggJqzuWB36UWwTYy8d5hjtFUukjlyQqRIXc4UsTpG+ABufmPeo/wDLS18iKcSExznEZVHYkgEn0qpbYA522xXLjVnOt5BcRRCZUjkjKawhUuyEONWx2XSe++2d6XH5DnBsvW403E0s3kvoWMS629BJBOCdGQMkZ2GaG2DbHywv0mQPGSVPTKsp/YwB/dUiuVtbhEVQWIUYyxLE/UncmutSJhRRRQAUUUUAFFFFABXK7k0oxBwQpOfbAO9da/GUEYIyD2oAyqy8QLm8zCCsbTpAkZX0nWzDzmVt9lTV2OMfWu/BOIyzX125MywXjmGGVCAA0Awmlt8awJd8dgKf+E8Bhto0jhjCrHnR3K6jk4J33NSDw+PSq+WulWDKNIwGByGA7HO+ajTIcL72ZVwS7dOCS8RlmuHuGjkUFpnIGZCqkJnSCCc5x2NWFzxp7fhkn6R1vYxCGBuFlckyIC2nU2nUTjGPvAb1oFzwaGSJoXhQxP8AEmkBTk5JwO+d81xt+WLVIvJW2iEZIJTQpBIOQTkbnO+TS4WLhZQcvxyC/lER0QRgpLFJM0kjPqJWUIclAQDjcBh06V551lZeIcLKuVzLKG3IUp5YLBh36bZ+dNj2EbSLIY0MijCuVGoA9QG6gfKv24sUdlZ0DFMlSR0yCp/apINSolWxlFjxW8kitfMZjHf3iywtk6olWdnaInupiGVHyYdMVaw8OeXjFzBLcXTQQxJKqiZ19TEHGExkfEMfLv20GPh0SqirGgWLeMBQAmxHpGNtiRt7mvYtl169K6yMasDOPbPXGe1LhFwmacFnOrh11HcO817IftEYkZkKssjE6CSF8ohVyABtir7xKdgtkY3ZH+2wgEEgEEsCGx1BHami14VDGzPHDGjPuzKiqWOc+ogZO/vX7exRNp83T6WDLqOMMOhHz6/vorYajtQscs3IunmkuZWE0MzjyBIyCFUY6MoGGrUvqLsCDnbYVTX/ADB5vFJCHY2kMEepluREgaX1LJkuoPo2wKe+IcEguCpmgjlK/CXRWx32JHT5VHk5TtGmE7W0RlAADFQcADA26bDYbbUUxNMs4JFZVKEMpAIIOQQRsQe4I717r8Ar9qRMKKKKACiiigAooooAKKKKACiiigAooooAKKKKACiiigAooooAq+Z+KNb2ssqDLKvpz0ydhn5ZrC765lmkYzO7SZ+9nIwe4Oygdht1r6DubZZEZHUMrDBB6EUgcS8NyqOqyxCAHXl4/WoUH7y41ADPWotN8judlavDp1Lj2fX3efmdfDHj0kheFySgUPFqbUwXUVIJx7770/18wXXHyrOls7rF01DIaTB2JAIO/Zc43713s+er2Bwwu5Dp+4TqXboGBOMH656969Ri/DOoljUpSSl03+5x9dq8WTPKWJez53PpiiqblDmIX1pHcBSurII9mBwcfLNXNecyY5Y5uElTTplSdqwoooqAwooooAKKKKACoHG+Nx2sJllOFG2B1JPQAe9T6R/Fbh5kt4m+6knq9vUMAnbYA4yaTNOlxxy5owm9myJD4xRFgDbyAHvqUn9n99PljepNGskbakcZB+VfPD2kiKsuGUNnSwz22znsOwpks/E42VqsESq0mWZi2SFDEnSANyw79hWjSabNq8no8StnV7W0en02JZMe29c76m1UVlnJ3jA89wIrqKNEb0iVCcKx+ENnI9WCM+9addXSxozuwVVGST0AqzV6LNpJ8GVUzz8JcfI60Um2/inatKEIkUMcByBjfoTg5A+tOKsCMg5BrHZoy4MmGvSRas/aKKKZSFFFc2uFDBSwDN0BIyfoO9AHSqfnC1aSxuUjGXaJgoHc4/Oriip45vHNTXc7+QmrR8qT8NMSCUkBXJ8vcZbHU6R8IGe/9u0FI2U56Fd/p3G39lfQ/MHhhb3DmRGaFyctpAKlv1ijDGrPcYz3rNeduRY+HBNErSyyamGoIqqq4JJ9yTsAev4b/R9F23g1LUP1Purx5cv+LkYpY3E0zw6cQ2EQmdEkfVIylgCC7E7gnI2puRwRkEEfKvleOF5TqDZPUu5UKOvV33J2O2xq65Z5yewnVlkBRcCRE1aZBnfAIwCAeoxkj51x9Z+H5ZJTyQncnbqvpz29xZHNVKj6QorxDKGUMOjAEfQ17rxpqCiiigAooooAK8TQq6lWAKsMEHoRXuigDM/E3hNrZWTSxQhZXYKhycKTuWC5xkAHtWSTWyQRAuQ88oyE6iNT0L+7sNwvYbnc7bd4w8LMvDywGfJdXPX4dwTt7Zz9AawfiHDnimMbYdsjodQbV0II656jvXvvw3HH6ts6fE76uqpfDfzuZ9TlyZJe2265W7IqzMAQGOGwWAJ3x0J+laavO73XDokn1ZjZg5/3mlMx52/WIyO+k71mkw0+kdviI3yfkfYe/ets8M+UFm4aTcrtOwdMHBUKNKsCOhPq/A1b+JY45aPia3tV4/T7It7OzRxaiM5K0ufn3GbDqGIzk756H/Hett8N5HNiuo6gHYId/gB2679c/hioreF8BYa5ZWQbBSR0zkjIXO5putrZY0VEUKqjAA6ACvnMVR6LtPtHFqcahBd9nWqzj0N0yAWkkUb53MqFhjHbBG+as6KmcATByXdy73XFJv6MAEQ/aMk0oc+eF9w0lqLSWebdlLSyZ8oenSQeoHXpk7CtioqLimRlFNUQOA8PeC3jilmaZ0XDSN1b/HT8Kn0UVIkFZP4vcK825iMkixoYGCO+dIdXDEHHcr0z3ArWKreP8vQ3sJinTUvUe6nswPYit3Z+qWlzrI+Xu5kJx4lR8xR8PkePzNLlB1bGEH/3Ppz8hmvyytEIYu5T0nQNJOo9OvQDJ67mtK5p8Mb0HER+0xrpWEMwBjUE7aCArHH3s+/vSzxLliS3lRroHXgHSzB8b7Fvu422QdO+2x97PtrTRwvI5r3Jc/hT8UvEq0+ky6jIsUFu/kfQXC1xDGD1CKD/AFRUqsm4d4mzQyAS6pUIGoMqqyHvjGx77HBrU7S6WRFdDlXAIPyNfNHLibZ09Tosumrj5Pk0dqKKKDIFFFFABRRVXxDj6xyCFEeaYjV5ceMhc41MWIVVztknftmgCwngV1KuAysCCD0IPUVmXE/CDy5/OtPLdTk+VNqwNQxs674AOwPT3p/l46iS28LqyyXIYqpwcaFVmDEHqM42yKrP5dxaFZYpW13DWyABcs6kg4yw9OzHJ/VPyrXptbl0rfo5VfNdzISjGXMRuC+Bp83VdSII858uPUeh6a2xsffGa1qCBUVVUAKoAAHYAbCqPjfO0NnHE9ykkfmsVC6QzDHUkKT6em/zFeDzvF9se0COZRH5ibel/QH057NgjYipaztDPq2nmldcl0FFRjyGOiljhfP0M9vDLHHI0lxq0QLgudJIY9QoUd2JA3Hc4qVzDzT9jsmupYWBXA8osuosWChcrqGe+2aw2idrmXtFQLjjcSeTqf8A1hgsWATqJUsOnbSCc1PpjCiqiy5iWd8QRvJEGKmYaRHkZzjLBmAIwSoIz9DUe/50hihupSrsLOTy3UAZLYQgLvjfWBvjfNKxWi/oqkTmpDxBrEL6lhEpbO2S2NGMddPq69KiX/PsEbXce5ls08xkOBrUKGOg/LOD7bdjRaC0M1FUX8rUNzHbpHJJI8ayNpC4iViADJlgQd+mCa93nM6pdfZVhlkl8vzfRowEzpySzj722KLC0XVZt4p2OJI5SWSNkKOyrqOQQyjtg9cHNaHdXaxxtJIdKopZiewAyf2Cluw5sjuma3ubWSEmLzgkwRg8f6w0kjI7jqKGatLqPV8qmZD5ZYqIU7jGSGdmOMA/PvpHSt54BYmG2hibqiKp+oFL3KUFm7rLb2MsWpdSyOmFwR906iMke1OFKKNvaHaEdUoxgqS68woooqRyQooooAKXrzgc0d093ashaSNUkilyA+gkqyyLkowBIxpYH5Uw0UCaEzivK1zdXNrNOY1SJpQyRSyKVV0QLiQKpZshifh6gDoSaCfw2uI4bGJVjuVtmnZwZXiDNIV0NkAt6d8436jvWpUVHhQnBMROKciz3RgE8kISOCeMiMSbGVVCkBy2oLpU5JGSOldOF8kToYpZZUNwlwJHILEaDbrCyAkA5wobfuPxp3pP8QeYZrX7OLc+uZnQLgHUxjOgDPcOVP0zQ0luJpLcgcv8kTWUFvKkkSz28TxyK4PlujSa/jByhB314PzWp/FOX7i/8n7Q0UcCSLIUhd2ZgEOn9JpUH1kHp0A3zSleX9zcWcjtraWWKGxUEFdUrtqnbGAoxkJqxj0nevHF+Hs8VhDKrK8F3Fazr5jFTFjVGSFbTho8DVgEnao2Rtdw0Hk+4BtPKlj02UknleYXfMbKFiyFK5ZFJXr0A33NOMIYRgSspb7zKpRT9AWYjb+cay/mcQ23Ebe3RLeO3trdpCkzsiMXkIwMBizDqBg7s1TL+8Wa7mWOFJ4Y7OJlhcPoB81hqMWkvkIW6JnA+lNMaaQwcN4PeWUItrbyJYlDCJ5WdGjyWKhwquJACeo0E/vqhuPDiSdrljMuZLpJkYO5UhcakeMenVlds5x+FNfJMemzjX7StyF6SLnod9O7MfTnG++AM71nZtXKXFvGzR/auLlFK5BQKA8jqff00MHVDZ/ItvtU12Jg1z9oV0AchREAF8txvuYy++OpGKi8U8O/NguRI8Ymlumm8zJGI2KqUJxn/QjBHTOKh2XD55/8qGfJmiiSEMjMmuSKKR1kGgj4taNpyepFVvCeFW8XDbCWZFUXMiC8lbJyi+Y6rISdlMixqc7du9IW3QYL7kq4M940D6Vu9DJIszxtEUQqAQo9aDOVUHHUHGcjjc8l3I4i8yJG6lYlilllkzGIxhsohDSEnB3YD3O9Wnh9aiM3awA/ZPOBtzvpwUXX5ZPWPX0I264pwqVJklFMquN8Je5spYGcK8sRQuoOAxXcgE5057ZziqW45VmuWMl0Y1dbeSFEhZ9OZPiYuVDDooAA2365pvop0SoXuSuVxZW0asqiYIFkZWZgSPYt0HyAAphooprYEqCiiigYUUUUAFfhNftfjLkYPegBG4f4j+eliI/K867kZXTVqMaqJMtgHP3RjPvXay54llYxLEnnQRStdaiwWN0JVFGASQ7AsO+jB3qTwXw6gt/sp1Mz2hkMbYUFhJ1D4Hqx2O1WUXK8YW7BZmN4WMjHGQCmgKuB8Kr0HzPvUVZBKRQ8I5/crCbiJR9pt3niZMgehcvGwOSCAR6gTnPQdK4x81efJYtJHBKJykixIrtNbFoyRKxyQUBOnVpTZh13q04f4fRRxaGllkZYWgjd9P6JHXDeWoUKGIxkkEnG+1S7DlMQLCIZ5E8lFRuhWRVGBqQjSG/nKAfrRuFSKZ+b7lZEnKwmykufs4+ISr6/LWQn4SpkB29iPniXwXm4XFxKQYEtgxjRmbEkrrgEqCcFAxK1JtOSI00qZpXhjl82OFiuhH1FhuqhiFYkgEkDb2qJZeHMMbKNWqKOYzRoY01KSxYJ5mNRQOSQNvYk9zcNyPw/mNbriEsX+Z6raXy0L7ysAMuY+4wTp27g1BvfExlF2FiAeKUpA5+CbRKiOuf111dM9Dnsat+D8ivBK7C9k8t5nm0IiISzvqId92Ze2BpqRHyHAIIYSWbybj7QHIXUX8wucnHfOCR2o3D2idzNxM2lnPPGqlokZwD0J+eN9zSw3NU0MjbRTRhXkmYQSReSyx5BdizK+ogLsdXtkCm/jvCFureWBmZVlUqSvUA+2dq58w8FF1ay2+ooJV06gM4/CmxtMWrLnxjw+W9P2dxHGHMUTsWVjj0u2Dg4PXHXPtUy25tYXnkSGKVGVnZoQ/6DSAQs27DLDOD6T6em4rweQGe1e3nvZnV0EeFVERVGnGlAp32G5JPX6Vbty6NbFZXWORSssWxR8qVyM7ocddJAOOneluJWUHDObbvzbYzxw+TfKxg0l1ZG0F0SQnIOpMeoDrn8Y3E/ECc2FxdwRJGLcqhWX1HzA+JlOkjZcgA99ztV5a8kqixg3Ez+QjJAW0ZhDKFyulBqZVGAzZ71AuPDCHy5oopXjjnjRXTYguhUiXsdZAw2CM5z1pbiqVHK956mjluiIo2itI4pWUFvMKSKSSD8OpcZ04wR94V1bnkvfG2iktlUJGytKzBmMgyEVdskLv8AiBUu75BikuJ5Wml0XIjEsQKhX8sEAFsa9JzuMjPfPSuCchMt1NNHeSRRzlS0caIrDQulVEhyQuOwA7b7U9x+0N9FeUXAAyTjuepr1UiYUUUUAf/Z">
            <a:extLst>
              <a:ext uri="{FF2B5EF4-FFF2-40B4-BE49-F238E27FC236}">
                <a16:creationId xmlns:a16="http://schemas.microsoft.com/office/drawing/2014/main" id="{C11CAB39-522E-4424-B9F9-006D12A20A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7941" name="AutoShape 7" descr="data:image/jpeg;base64,/9j/4AAQSkZJRgABAQAAAQABAAD/2wCEAAkGBhQSERUUEhIWFRUUGR4aGBgXGRwcHRsdHhgYHxwbHBscHSYfHxsjGR8cIC8gJScpLC0sHB8xNTQqNSYrLCkBCQoKDgwOGg8PGi0kHyQsLCwsLCwsLCwsLDAsLCwsLCwsLCwsLCwsLCwsMjUtLzQpLCwsLCwtLSwsLCksLCwsLP/AABEIAMAAwAMBIgACEQEDEQH/xAAcAAACAwEBAQEAAAAAAAAAAAAABgQFBwMCCAH/xABHEAACAQMCBAQDBAUHCgcAAAABAgMABBESIQUGMUEHEyJRMmFxFEKBsSNSkaHRFmJyksHh8BUkMzRDU1SisvEXJURjc4KT/8QAGwEAAgMBAQEAAAAAAAAAAAAAAAECAwQFBgf/xAA0EQACAgECAwQIBQUBAAAAAAAAAQIRAwQhEjFRBUHB8BMUImFxkaGxBjJCUuEjYoHR8RX/2gAMAwEAAhEDEQA/ANxooooAKKqb3mSNHMSfpZR1RSBj+kxOB+dQJJ7uT47i3tVPQKRI/wDWbSoP0B+tArGWuM14ifE6r9SBS9/kWBv9NeyS56gzBR/VQjau0fB+HLvotz83Ksf2sSaQFwvEoj0lQ/RhUhWB6HNK97FwkbyCzH18v5dqprm/4QDmG5aN+xtnkJ/BVyp/ZRYWaFRWf8I5zlikAm86W2kkSKKaSLy21Nq65xqXAHqx3FaBTBOwooooGFFFFABRRRQAUUUUAFFUHMnO9rYg+dKPMxtEu7k9hgdM+5pQHi9KCCbEMrDICyjUPbORj2qyGHJP8kW/gmyEskY82adRWZDxp9+Hy9ezqf7K43fjU4GUstK/rSSgDp8l/wAZqb02ZbuEvkyPpYdTU6KSeQed7i9lljuIFh0IjrjVkhs4zq+QyPrTtWdOy0KKKKYGd3nL9rNxeeO5iVvMiSVGOVIIIVhqB6HY7+1XKeGXDuv2cN9WY/21U+ILLDfWU7IHDiWEqRnJKgp/zURxAYOWRv5rFd8dAO30/hWrBpfSxcrrfoZcuf0cqq/PwLr/AMNOHf8ACJ+1v417j8OeHj/0kZ+oJ/M1TeY/3biUY/n59qPNn2/zqTHfp+751d6h/cvkyr1tft+wyW/J1lHjTawrjp6F/tFSy9vCP9mmP6IrNbq4kZzqlZ8dDqJ+gHz/AIVz+zE6tI1eWMyMThV7BQe7dse/tjJ1R7KX6p/Qp/8AQbvhj9Rh8R+JRS2WYpAzRTQv6e36VR7fOnoGsS487LZtjqzIz4HRFkU/sz/0j3rbImyAR0IzXP1eBYMvCnao2abM8seJnqiioVxxqBDh541PTBdQfzrKaSbRUIcbt/8Afxf/AKL/ABpL5u8WUsbyOExeZGVBd1YZGSfhA2OMbik2lzE5JczQaKj2F+k8ayxMGRxlWHcVIpjCkHnTxEKMbWwHm3B2ZlGpY8/Tq/y7U2cya/sk/ltpfyn0n2Ok/wCM1nnJPh6strFKbmdfOQOyxsEG43yQMseu9ShXF7StFeRtKkQ+G+GTavNup11vhnZjl8nG2+B+003WXJ1jpCsQzDqRJ8X1ANdV8MLAfFCXPu7sxP4k1wm8O+GjrbIuTjOphk9upra9bnklGDpdFsZfRRi7lv8AEjczfY7MKkECyXUgIhjUamOfvNqONPzP4VE5f8MxGVuL9hLKu4Qf6KPY7AfeI9+ldPC+zi8y7YrqmjuHi1kknQuNCjVuFA7fKrXxA45otiqEHzCVJBzgDGrPt7UsXps+RY3Ju33+e4J8Ci5fIpvD69EvFb5lYuuiMBiMEgFu3t0x8q0msw8FkGq+bbPmIv4BT/GtPrPqEo5ZJdX9zTh/IgoooqktE3xPj0wQXGP9WuI3P9EnS34YNQyuTkrpIJwCcnSem/zGDTBz3EG4ddBhkeU37hmkvg9wBErEnUYYyxbqTo7fzcYH/euhoL4pJdP48TBrNkmeom1yjWcISQANtQ/gemfp7bWPFeLtC4jRE0ADIxnXkb/hmlwynOrO/wCWOmPpV5BxWd0+KNd9IYqAcn2ODv8A313MuLdNpNdPE5OPJaaXMiX0IhkwCFO2jUcadQGWOTsR0H0+lQ7q4QHyoGJiHqcn4WcDdhnt1A/vrjeQIZWLLM+DhiRjfv12GT+we9Vk8zBjnIyvTOR8hv7VqxYrq3boH3pEDmniTPD7Z64+Q2A3ztt71vfCz+hj/oL/ANIr5x49cZBUfCCfxzgfkBX0hYLiJB7KPyFcTtqCjmil+3xZ2NHHhgyRS+eQLAszG0iJYkksMnJ69femCiuIbRdPh3w7/gof6tJvGPBZJb5GjCw2gQagrHUWBOQoOcAjG+fetUoqLimJpPmRuHcOjgiWKJQiIMKo7CpNFFSGVnM8umyuWHUQyH/kNV3IY02FqP8A2V/KpPOr44fdEf7l/wAqpeD8VhjsreNnGRDGdOfdV2z2/hVmLG5ypIozTUEmy84zxMRxyP8AqDA+p6fnmlTjPGVZkAPojIyemSi5Od/oP21AvL15DISTgsHI7dgv7u2Owqtv59Cb5ydQH1x6iffqBXo9LolCr3f8HFy53N7edyVyDxQRf5Qkz/tEI+bMjfs3qBx+RgEQ7lS2fqSCaq+X7jS10OgLRkj6LJ/GunFeItNcARx65JmxHGO/bJ9hnc/jVmmjHA8mWXJSl9G0vEsknOSiui8/YbfBJvRejv54z/V/71ptLvI/KYsLYITqlc6pX/WbA6fIdBTFXmMs+OcpLvbZ2oJxikwoooqsmL3iEf8Ayy7/APhb8qRmZ20BhgKkaKo9tA0gfXr/AH1pfHeFC5tpYGJAlQrkdsjrWZ8as+IxFA9mZAihRJbtnIAwGKHcNjFbtBmhiy3PvVX0MOtxSyQ9kOKgQjy/TrGC5J6H9Ud8DO+O/wBKmcPu9cKgZeRASdGG2OMnJHp7DbfbAzSQ/El1etsP1ZZMqw7nIbBqfw3jjQ6/KdRrGGOxwP7D1r0qhDNj/pyUn8fmc1QcJO9jrc8VZ9ROAWJPXpn2/LP09qr+IXPpzv0HX99dJeIaPWE/m/INg4NUk1znGpgCcekbk/QA/T9tdBPHi3lSS6sMeO3ZE4hIWViev+MfvwK+meEvqgiJBGUU4PUekbH51lPh74aySSJdXiFI0IaOJursOjuOw/m/LethryHamrhqc3FDklXx5vxOzhg4rcKKKK5ZeFFFFABRRRQBD4xw0XEEsJOBIhXPtkdfwrNbnw/4moCxy2zjAXJVhgKABnJO5A7Vq1FWY8ksb4osryYo5FUkZFLybxjBB+zsCckK2np07dPl/g178o8UAAa0RgM4xKO/9+9bbRWmOv1EeUvov9FXquPoYFa8rcRiMz/5PLFioPqB2I30gdd8EntitO5I5LNsTcXOGunULt8MSD/Zpj957mm+is+TNkyKpO92/wDL5lkMMIO0goooqotCiiigAqDxnjEdrEZZc6QVX0jJJZgqgD5sRU6qPnDhL3NuscYBPnQscnHpWZGc79fSDt3oYnyK/iHH7KQvHeW7IyRtKVniB1ImSzIRqDY7gHIz03qi41yjwiN8aHibyjP+hZxiMFQXwDjHq9ugPtV7zPyYjWl0LaPNxNGVVndmbc50BpGOlSc7AgVA5f5PnjujNOxljayWHRIykhvSXjwFxoODvnuetRtkXfQq5+TOERM6zzyt5Kq7B5WwPMzoxjqzYJCjJNXHDbjhtn5Pl2bQefIIkZ4Sp1EbZL+oAnbPvXjgvIgi4domjZrjWJhokGtJEGIljlO3ojCoCdsZz1NcLzgN9OtqJxqEN7FINZQyCNVbJcxAITrx8PY70WxLbkhu/lBEZvKQPIykK5RCyoT2dx6QfcZyO9fh5ii+2Cz380xeb2xp1acdc6u+MdKp+C2dzYRtAtuLhNbtHIjqrety2JQ+PVk7spbPsOhrf5J3X2qS/c/p1ePREjKVaNU0yLqYAgnVJjoPhJ+RbJWx3hvkd3RXBaPAcDqpIyAfmRvX5fX8cKF5XCKOpP5DuT8huaXOXeF3UFxds0UZS4uTJrMpDaNKKuEERBIC92FT+auBvcLCYiuu3mSZVkzocrn0tgEjY5BwcEA4p2O9jueY41gknkWSKOIZYyRspxgHIUjJG9dX45EJ/ILevyjMdtggIGSenU/nS5zXFeXtlPAtp5ZeMj1SxnUwZcKmk9CNR1MF6Dbfarbkm8DXUiSF2ms0giMrjUhOnWp0rgKNyMd6Vsi2xt4dzZDNZfbV1CEKznIGoBM6sgE77dK6Qc0QPJCiPq+0RtJEw+FlTTq37H1Db6+1KdzyVcQ2dxY25Z45lj0uxRSpLBZl2x9wBh2PqHXr+3vh5Is1z9mby4ntXSEZwElkI8zAG4Vgikn3ckb0WwuQ3cI5iiuUd4dbKhI1aGAYgkHQSPUMg7ivPBuZYbreHWynOHMbKp0nBwxAB3/I0qcN4LfRwBYzLEsdo6eSTDp8/wAsKnllRnGrUxZmGSV+Yrv4b8LubeJIngkjjVAGM04b1dT5USggJqzuWB36UWwTYy8d5hjtFUukjlyQqRIXc4UsTpG+ABufmPeo/wDLS18iKcSExznEZVHYkgEn0qpbYA522xXLjVnOt5BcRRCZUjkjKawhUuyEONWx2XSe++2d6XH5DnBsvW403E0s3kvoWMS629BJBOCdGQMkZ2GaG2DbHywv0mQPGSVPTKsp/YwB/dUiuVtbhEVQWIUYyxLE/UncmutSJhRRRQAUUUUAFFFFABXK7k0oxBwQpOfbAO9da/GUEYIyD2oAyqy8QLm8zCCsbTpAkZX0nWzDzmVt9lTV2OMfWu/BOIyzX125MywXjmGGVCAA0Awmlt8awJd8dgKf+E8Bhto0jhjCrHnR3K6jk4J33NSDw+PSq+WulWDKNIwGByGA7HO+ajTIcL72ZVwS7dOCS8RlmuHuGjkUFpnIGZCqkJnSCCc5x2NWFzxp7fhkn6R1vYxCGBuFlckyIC2nU2nUTjGPvAb1oFzwaGSJoXhQxP8AEmkBTk5JwO+d81xt+WLVIvJW2iEZIJTQpBIOQTkbnO+TS4WLhZQcvxyC/lER0QRgpLFJM0kjPqJWUIclAQDjcBh06V551lZeIcLKuVzLKG3IUp5YLBh36bZ+dNj2EbSLIY0MijCuVGoA9QG6gfKv24sUdlZ0DFMlSR0yCp/apINSolWxlFjxW8kitfMZjHf3iywtk6olWdnaInupiGVHyYdMVaw8OeXjFzBLcXTQQxJKqiZ19TEHGExkfEMfLv20GPh0SqirGgWLeMBQAmxHpGNtiRt7mvYtl169K6yMasDOPbPXGe1LhFwmacFnOrh11HcO817IftEYkZkKssjE6CSF8ohVyABtir7xKdgtkY3ZH+2wgEEgEEsCGx1BHami14VDGzPHDGjPuzKiqWOc+ogZO/vX7exRNp83T6WDLqOMMOhHz6/vorYajtQscs3IunmkuZWE0MzjyBIyCFUY6MoGGrUvqLsCDnbYVTX/ADB5vFJCHY2kMEepluREgaX1LJkuoPo2wKe+IcEguCpmgjlK/CXRWx32JHT5VHk5TtGmE7W0RlAADFQcADA26bDYbbUUxNMs4JFZVKEMpAIIOQQRsQe4I717r8Ar9qRMKKKKACiiigAooooAKKKKACiiigAooooAKKKKACiiigAooooAq+Z+KNb2ssqDLKvpz0ydhn5ZrC765lmkYzO7SZ+9nIwe4Oygdht1r6DubZZEZHUMrDBB6EUgcS8NyqOqyxCAHXl4/WoUH7y41ADPWotN8judlavDp1Lj2fX3efmdfDHj0kheFySgUPFqbUwXUVIJx7770/18wXXHyrOls7rF01DIaTB2JAIO/Zc43713s+er2Bwwu5Dp+4TqXboGBOMH656969Ri/DOoljUpSSl03+5x9dq8WTPKWJez53PpiiqblDmIX1pHcBSurII9mBwcfLNXNecyY5Y5uElTTplSdqwoooqAwooooAKKKKACoHG+Nx2sJllOFG2B1JPQAe9T6R/Fbh5kt4m+6knq9vUMAnbYA4yaTNOlxxy5owm9myJD4xRFgDbyAHvqUn9n99PljepNGskbakcZB+VfPD2kiKsuGUNnSwz22znsOwpks/E42VqsESq0mWZi2SFDEnSANyw79hWjSabNq8no8StnV7W0en02JZMe29c76m1UVlnJ3jA89wIrqKNEb0iVCcKx+ENnI9WCM+9addXSxozuwVVGST0AqzV6LNpJ8GVUzz8JcfI60Um2/inatKEIkUMcByBjfoTg5A+tOKsCMg5BrHZoy4MmGvSRas/aKKKZSFFFc2uFDBSwDN0BIyfoO9AHSqfnC1aSxuUjGXaJgoHc4/Oriip45vHNTXc7+QmrR8qT8NMSCUkBXJ8vcZbHU6R8IGe/9u0FI2U56Fd/p3G39lfQ/MHhhb3DmRGaFyctpAKlv1ijDGrPcYz3rNeduRY+HBNErSyyamGoIqqq4JJ9yTsAev4b/R9F23g1LUP1Purx5cv+LkYpY3E0zw6cQ2EQmdEkfVIylgCC7E7gnI2puRwRkEEfKvleOF5TqDZPUu5UKOvV33J2O2xq65Z5yewnVlkBRcCRE1aZBnfAIwCAeoxkj51x9Z+H5ZJTyQncnbqvpz29xZHNVKj6QorxDKGUMOjAEfQ17rxpqCiiigAooooAK8TQq6lWAKsMEHoRXuigDM/E3hNrZWTSxQhZXYKhycKTuWC5xkAHtWSTWyQRAuQ88oyE6iNT0L+7sNwvYbnc7bd4w8LMvDywGfJdXPX4dwTt7Zz9AawfiHDnimMbYdsjodQbV0II656jvXvvw3HH6ts6fE76uqpfDfzuZ9TlyZJe2265W7IqzMAQGOGwWAJ3x0J+laavO73XDokn1ZjZg5/3mlMx52/WIyO+k71mkw0+kdviI3yfkfYe/ets8M+UFm4aTcrtOwdMHBUKNKsCOhPq/A1b+JY45aPia3tV4/T7It7OzRxaiM5K0ufn3GbDqGIzk756H/Hett8N5HNiuo6gHYId/gB2679c/hioreF8BYa5ZWQbBSR0zkjIXO5putrZY0VEUKqjAA6ACvnMVR6LtPtHFqcahBd9nWqzj0N0yAWkkUb53MqFhjHbBG+as6KmcATByXdy73XFJv6MAEQ/aMk0oc+eF9w0lqLSWebdlLSyZ8oenSQeoHXpk7CtioqLimRlFNUQOA8PeC3jilmaZ0XDSN1b/HT8Kn0UVIkFZP4vcK825iMkixoYGCO+dIdXDEHHcr0z3ArWKreP8vQ3sJinTUvUe6nswPYit3Z+qWlzrI+Xu5kJx4lR8xR8PkePzNLlB1bGEH/3Ppz8hmvyytEIYu5T0nQNJOo9OvQDJ67mtK5p8Mb0HER+0xrpWEMwBjUE7aCArHH3s+/vSzxLliS3lRroHXgHSzB8b7Fvu422QdO+2x97PtrTRwvI5r3Jc/hT8UvEq0+ky6jIsUFu/kfQXC1xDGD1CKD/AFRUqsm4d4mzQyAS6pUIGoMqqyHvjGx77HBrU7S6WRFdDlXAIPyNfNHLibZ09Tosumrj5Pk0dqKKKDIFFFFABRRVXxDj6xyCFEeaYjV5ceMhc41MWIVVztknftmgCwngV1KuAysCCD0IPUVmXE/CDy5/OtPLdTk+VNqwNQxs674AOwPT3p/l46iS28LqyyXIYqpwcaFVmDEHqM42yKrP5dxaFZYpW13DWyABcs6kg4yw9OzHJ/VPyrXptbl0rfo5VfNdzISjGXMRuC+Bp83VdSII858uPUeh6a2xsffGa1qCBUVVUAKoAAHYAbCqPjfO0NnHE9ykkfmsVC6QzDHUkKT6em/zFeDzvF9se0COZRH5ibel/QH057NgjYipaztDPq2nmldcl0FFRjyGOiljhfP0M9vDLHHI0lxq0QLgudJIY9QoUd2JA3Hc4qVzDzT9jsmupYWBXA8osuosWChcrqGe+2aw2idrmXtFQLjjcSeTqf8A1hgsWATqJUsOnbSCc1PpjCiqiy5iWd8QRvJEGKmYaRHkZzjLBmAIwSoIz9DUe/50hihupSrsLOTy3UAZLYQgLvjfWBvjfNKxWi/oqkTmpDxBrEL6lhEpbO2S2NGMddPq69KiX/PsEbXce5ls08xkOBrUKGOg/LOD7bdjRaC0M1FUX8rUNzHbpHJJI8ayNpC4iViADJlgQd+mCa93nM6pdfZVhlkl8vzfRowEzpySzj722KLC0XVZt4p2OJI5SWSNkKOyrqOQQyjtg9cHNaHdXaxxtJIdKopZiewAyf2Cluw5sjuma3ubWSEmLzgkwRg8f6w0kjI7jqKGatLqPV8qmZD5ZYqIU7jGSGdmOMA/PvpHSt54BYmG2hibqiKp+oFL3KUFm7rLb2MsWpdSyOmFwR906iMke1OFKKNvaHaEdUoxgqS68woooqRyQooooAKXrzgc0d093ashaSNUkilyA+gkqyyLkowBIxpYH5Uw0UCaEzivK1zdXNrNOY1SJpQyRSyKVV0QLiQKpZshifh6gDoSaCfw2uI4bGJVjuVtmnZwZXiDNIV0NkAt6d8436jvWpUVHhQnBMROKciz3RgE8kISOCeMiMSbGVVCkBy2oLpU5JGSOldOF8kToYpZZUNwlwJHILEaDbrCyAkA5wobfuPxp3pP8QeYZrX7OLc+uZnQLgHUxjOgDPcOVP0zQ0luJpLcgcv8kTWUFvKkkSz28TxyK4PlujSa/jByhB314PzWp/FOX7i/8n7Q0UcCSLIUhd2ZgEOn9JpUH1kHp0A3zSleX9zcWcjtraWWKGxUEFdUrtqnbGAoxkJqxj0nevHF+Hs8VhDKrK8F3Fazr5jFTFjVGSFbTho8DVgEnao2Rtdw0Hk+4BtPKlj02UknleYXfMbKFiyFK5ZFJXr0A33NOMIYRgSspb7zKpRT9AWYjb+cay/mcQ23Ebe3RLeO3trdpCkzsiMXkIwMBizDqBg7s1TL+8Wa7mWOFJ4Y7OJlhcPoB81hqMWkvkIW6JnA+lNMaaQwcN4PeWUItrbyJYlDCJ5WdGjyWKhwquJACeo0E/vqhuPDiSdrljMuZLpJkYO5UhcakeMenVlds5x+FNfJMemzjX7StyF6SLnod9O7MfTnG++AM71nZtXKXFvGzR/auLlFK5BQKA8jqff00MHVDZ/ItvtU12Jg1z9oV0AchREAF8txvuYy++OpGKi8U8O/NguRI8Ymlumm8zJGI2KqUJxn/QjBHTOKh2XD55/8qGfJmiiSEMjMmuSKKR1kGgj4taNpyepFVvCeFW8XDbCWZFUXMiC8lbJyi+Y6rISdlMixqc7du9IW3QYL7kq4M940D6Vu9DJIszxtEUQqAQo9aDOVUHHUHGcjjc8l3I4i8yJG6lYlilllkzGIxhsohDSEnB3YD3O9Wnh9aiM3awA/ZPOBtzvpwUXX5ZPWPX0I264pwqVJklFMquN8Je5spYGcK8sRQuoOAxXcgE5057ZziqW45VmuWMl0Y1dbeSFEhZ9OZPiYuVDDooAA2365pvop0SoXuSuVxZW0asqiYIFkZWZgSPYt0HyAAphooprYEqCiiigYUUUUAFfhNftfjLkYPegBG4f4j+eliI/K867kZXTVqMaqJMtgHP3RjPvXay54llYxLEnnQRStdaiwWN0JVFGASQ7AsO+jB3qTwXw6gt/sp1Mz2hkMbYUFhJ1D4Hqx2O1WUXK8YW7BZmN4WMjHGQCmgKuB8Kr0HzPvUVZBKRQ8I5/crCbiJR9pt3niZMgehcvGwOSCAR6gTnPQdK4x81efJYtJHBKJykixIrtNbFoyRKxyQUBOnVpTZh13q04f4fRRxaGllkZYWgjd9P6JHXDeWoUKGIxkkEnG+1S7DlMQLCIZ5E8lFRuhWRVGBqQjSG/nKAfrRuFSKZ+b7lZEnKwmykufs4+ISr6/LWQn4SpkB29iPniXwXm4XFxKQYEtgxjRmbEkrrgEqCcFAxK1JtOSI00qZpXhjl82OFiuhH1FhuqhiFYkgEkDb2qJZeHMMbKNWqKOYzRoY01KSxYJ5mNRQOSQNvYk9zcNyPw/mNbriEsX+Z6raXy0L7ysAMuY+4wTp27g1BvfExlF2FiAeKUpA5+CbRKiOuf111dM9Dnsat+D8ivBK7C9k8t5nm0IiISzvqId92Ze2BpqRHyHAIIYSWbybj7QHIXUX8wucnHfOCR2o3D2idzNxM2lnPPGqlokZwD0J+eN9zSw3NU0MjbRTRhXkmYQSReSyx5BdizK+ogLsdXtkCm/jvCFureWBmZVlUqSvUA+2dq58w8FF1ay2+ooJV06gM4/CmxtMWrLnxjw+W9P2dxHGHMUTsWVjj0u2Dg4PXHXPtUy25tYXnkSGKVGVnZoQ/6DSAQs27DLDOD6T6em4rweQGe1e3nvZnV0EeFVERVGnGlAp32G5JPX6Vbty6NbFZXWORSssWxR8qVyM7ocddJAOOneluJWUHDObbvzbYzxw+TfKxg0l1ZG0F0SQnIOpMeoDrn8Y3E/ECc2FxdwRJGLcqhWX1HzA+JlOkjZcgA99ztV5a8kqixg3Ez+QjJAW0ZhDKFyulBqZVGAzZ71AuPDCHy5oopXjjnjRXTYguhUiXsdZAw2CM5z1pbiqVHK956mjluiIo2itI4pWUFvMKSKSSD8OpcZ04wR94V1bnkvfG2iktlUJGytKzBmMgyEVdskLv8AiBUu75BikuJ5Wml0XIjEsQKhX8sEAFsa9JzuMjPfPSuCchMt1NNHeSRRzlS0caIrDQulVEhyQuOwA7b7U9x+0N9FeUXAAyTjuepr1UiYUUUUAf/Z">
            <a:extLst>
              <a:ext uri="{FF2B5EF4-FFF2-40B4-BE49-F238E27FC236}">
                <a16:creationId xmlns:a16="http://schemas.microsoft.com/office/drawing/2014/main" id="{7AB894B7-FAB0-4EC8-B5DD-E102B217EA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58729" name="Picture 9" descr="Sun has more matter than all planets">
            <a:extLst>
              <a:ext uri="{FF2B5EF4-FFF2-40B4-BE49-F238E27FC236}">
                <a16:creationId xmlns:a16="http://schemas.microsoft.com/office/drawing/2014/main" id="{B8A4F7DB-7426-46AD-BE95-D081439A4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24400"/>
            <a:ext cx="2362200" cy="19050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31" name="Picture 11" descr="http://www.vmth.ucdavis.edu/home/safetyweb/modules/chemical/images/Picture1.gif">
            <a:extLst>
              <a:ext uri="{FF2B5EF4-FFF2-40B4-BE49-F238E27FC236}">
                <a16:creationId xmlns:a16="http://schemas.microsoft.com/office/drawing/2014/main" id="{E85B62DE-5937-4812-A4AF-9D5416445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810000" cy="27051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itle 1">
            <a:extLst>
              <a:ext uri="{FF2B5EF4-FFF2-40B4-BE49-F238E27FC236}">
                <a16:creationId xmlns:a16="http://schemas.microsoft.com/office/drawing/2014/main" id="{3F4352C1-F6D5-4012-84B9-0C6B343596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1"/>
          </a:solidFill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Handling and Storage</a:t>
            </a:r>
          </a:p>
        </p:txBody>
      </p:sp>
      <p:sp>
        <p:nvSpPr>
          <p:cNvPr id="168963" name="Content Placeholder 2">
            <a:extLst>
              <a:ext uri="{FF2B5EF4-FFF2-40B4-BE49-F238E27FC236}">
                <a16:creationId xmlns:a16="http://schemas.microsoft.com/office/drawing/2014/main" id="{3C1842F0-3B0F-40A5-9D38-1008BC1A90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4000" cy="990600"/>
          </a:xfrm>
        </p:spPr>
        <p:txBody>
          <a:bodyPr/>
          <a:lstStyle/>
          <a:p>
            <a:r>
              <a:rPr lang="en-US" altLang="en-US" sz="2800" i="1"/>
              <a:t>Incompatibilities</a:t>
            </a:r>
            <a:r>
              <a:rPr lang="en-US" altLang="en-US" sz="2800"/>
              <a:t> – need to store by hazard category:</a:t>
            </a:r>
          </a:p>
        </p:txBody>
      </p:sp>
      <p:sp>
        <p:nvSpPr>
          <p:cNvPr id="168964" name="Rectangle 5">
            <a:extLst>
              <a:ext uri="{FF2B5EF4-FFF2-40B4-BE49-F238E27FC236}">
                <a16:creationId xmlns:a16="http://schemas.microsoft.com/office/drawing/2014/main" id="{DFD24541-3992-4713-AFB8-1814A52A5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09700"/>
            <a:ext cx="9144000" cy="509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800" b="1" i="1" dirty="0">
                <a:solidFill>
                  <a:srgbClr val="420042"/>
                </a:solidFill>
              </a:rPr>
              <a:t>Corrosives - Acids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800" b="1" dirty="0">
                <a:solidFill>
                  <a:srgbClr val="420042"/>
                </a:solidFill>
              </a:rPr>
              <a:t>	e.g. de-scaler</a:t>
            </a:r>
            <a:endParaRPr lang="en-US" altLang="en-US" sz="2800" b="1" i="1" dirty="0">
              <a:solidFill>
                <a:srgbClr val="420042"/>
              </a:solidFill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800" b="1" i="1" dirty="0">
                <a:solidFill>
                  <a:srgbClr val="9900CC"/>
                </a:solidFill>
              </a:rPr>
              <a:t>Corrosives - Bases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800" b="1" dirty="0">
                <a:solidFill>
                  <a:srgbClr val="9900CC"/>
                </a:solidFill>
              </a:rPr>
              <a:t>	e.g. lye, dishwasher detergent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800" b="1" i="1" dirty="0">
                <a:solidFill>
                  <a:srgbClr val="006666"/>
                </a:solidFill>
              </a:rPr>
              <a:t>Oxidizers/</a:t>
            </a:r>
            <a:r>
              <a:rPr lang="en-US" altLang="en-US" sz="2800" b="1" i="1" dirty="0" err="1">
                <a:solidFill>
                  <a:srgbClr val="006666"/>
                </a:solidFill>
              </a:rPr>
              <a:t>Reactives</a:t>
            </a:r>
            <a:endParaRPr lang="en-US" altLang="en-US" sz="2800" b="1" i="1" dirty="0">
              <a:solidFill>
                <a:srgbClr val="006666"/>
              </a:solidFill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800" b="1" dirty="0">
                <a:solidFill>
                  <a:srgbClr val="006666"/>
                </a:solidFill>
              </a:rPr>
              <a:t>	e.g. bleach, peroxides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800" b="1" i="1" dirty="0">
                <a:solidFill>
                  <a:srgbClr val="C00000"/>
                </a:solidFill>
              </a:rPr>
              <a:t>Flammables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</a:rPr>
              <a:t>	e.g. degreaser, alcohol based products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800" b="1" i="1" dirty="0">
                <a:solidFill>
                  <a:srgbClr val="000000"/>
                </a:solidFill>
              </a:rPr>
              <a:t>Poisons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	e.g. degreaser, stainless steel polish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itle 1">
            <a:extLst>
              <a:ext uri="{FF2B5EF4-FFF2-40B4-BE49-F238E27FC236}">
                <a16:creationId xmlns:a16="http://schemas.microsoft.com/office/drawing/2014/main" id="{A34BDA53-9397-4DD6-B556-52A99755ED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1"/>
          </a:solidFill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Safety Data Sheet:  </a:t>
            </a:r>
            <a:r>
              <a:rPr lang="en-US" altLang="en-US" i="1">
                <a:solidFill>
                  <a:schemeClr val="bg1"/>
                </a:solidFill>
              </a:rPr>
              <a:t>Format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80227" name="Content Placeholder 2">
            <a:extLst>
              <a:ext uri="{FF2B5EF4-FFF2-40B4-BE49-F238E27FC236}">
                <a16:creationId xmlns:a16="http://schemas.microsoft.com/office/drawing/2014/main" id="{A9F80B83-2B59-447A-80FF-A4D1DDFDE8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8458200" cy="25146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800" b="1" u="sng"/>
              <a:t>Section 8 - Exposure Controls/Personal Protection</a:t>
            </a:r>
          </a:p>
          <a:p>
            <a:pPr marL="0" indent="0" algn="ctr">
              <a:spcBef>
                <a:spcPts val="1800"/>
              </a:spcBef>
              <a:buFontTx/>
              <a:buNone/>
            </a:pPr>
            <a:r>
              <a:rPr lang="en-US" altLang="en-US" sz="2800" b="1" i="1"/>
              <a:t>Hierarchy of Controls</a:t>
            </a:r>
          </a:p>
        </p:txBody>
      </p:sp>
      <p:pic>
        <p:nvPicPr>
          <p:cNvPr id="180228" name="Picture 4" descr="http://www.e-hazard.com/blog/wp-content/uploads/2015/07/hierarchy-of-controls-1058x560.png">
            <a:extLst>
              <a:ext uri="{FF2B5EF4-FFF2-40B4-BE49-F238E27FC236}">
                <a16:creationId xmlns:a16="http://schemas.microsoft.com/office/drawing/2014/main" id="{66E1CABF-EB63-468E-B431-5CA33501D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2133600"/>
            <a:ext cx="7945438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94BC5C-D0CF-4DCB-B99A-D7D935469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0425" y="2451100"/>
            <a:ext cx="19050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1200" b="1" kern="0" dirty="0">
                <a:latin typeface="Arial" panose="020B0604020202020204" pitchFamily="34" charset="0"/>
              </a:rPr>
              <a:t>Eliminate bleach,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altLang="en-US" sz="1800" b="1" kern="0" dirty="0">
              <a:latin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altLang="en-US" sz="1200" b="1" kern="0" dirty="0">
              <a:latin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1200" b="1" kern="0" dirty="0">
                <a:latin typeface="Arial" panose="020B0604020202020204" pitchFamily="34" charset="0"/>
              </a:rPr>
              <a:t>Use less hazardous sanitizer, oven cleaner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altLang="en-US" sz="1800" b="1" kern="0" dirty="0">
              <a:latin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altLang="en-US" sz="1200" b="1" kern="0" dirty="0">
              <a:latin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1200" b="1" kern="0" dirty="0">
                <a:latin typeface="Arial" panose="020B0604020202020204" pitchFamily="34" charset="0"/>
              </a:rPr>
              <a:t>Use vent on the stove to remove smoke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altLang="en-US" sz="1200" b="1" kern="0" dirty="0">
              <a:latin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altLang="en-US" sz="1200" b="1" kern="0" dirty="0">
              <a:latin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altLang="en-US" sz="1200" b="1" kern="0" dirty="0">
              <a:latin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1200" b="1" kern="0" dirty="0">
                <a:latin typeface="Arial" panose="020B0604020202020204" pitchFamily="34" charset="0"/>
              </a:rPr>
              <a:t>Dilute products according to directions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altLang="en-US" sz="1200" b="1" kern="0" dirty="0">
              <a:latin typeface="Arial" panose="020B0604020202020204" pitchFamily="34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200" b="1" kern="0" dirty="0">
              <a:latin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1200" b="1" kern="0" dirty="0">
                <a:latin typeface="Arial" panose="020B0604020202020204" pitchFamily="34" charset="0"/>
              </a:rPr>
              <a:t>Use gloves, goggles, apron, etc.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DFB2BF-C518-4F1D-A02E-1E483BB230E8}"/>
              </a:ext>
            </a:extLst>
          </p:cNvPr>
          <p:cNvSpPr/>
          <p:nvPr/>
        </p:nvSpPr>
        <p:spPr bwMode="auto">
          <a:xfrm>
            <a:off x="609600" y="3048000"/>
            <a:ext cx="85344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sz="2400">
              <a:ln>
                <a:solidFill>
                  <a:schemeClr val="bg1"/>
                </a:solidFill>
              </a:ln>
              <a:latin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37ABE1-ED13-4458-A546-1ABD5FDFC6E1}"/>
              </a:ext>
            </a:extLst>
          </p:cNvPr>
          <p:cNvSpPr/>
          <p:nvPr/>
        </p:nvSpPr>
        <p:spPr bwMode="auto">
          <a:xfrm>
            <a:off x="576263" y="3962400"/>
            <a:ext cx="8534400" cy="9810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sz="2400">
              <a:ln>
                <a:solidFill>
                  <a:schemeClr val="bg1"/>
                </a:solidFill>
              </a:ln>
              <a:latin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907F0A-AE8C-4381-8575-696B403F202C}"/>
              </a:ext>
            </a:extLst>
          </p:cNvPr>
          <p:cNvSpPr/>
          <p:nvPr/>
        </p:nvSpPr>
        <p:spPr bwMode="auto">
          <a:xfrm>
            <a:off x="0" y="4876800"/>
            <a:ext cx="9115425" cy="9493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sz="2400">
              <a:ln>
                <a:solidFill>
                  <a:schemeClr val="bg1"/>
                </a:solidFill>
              </a:ln>
              <a:latin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8B1980-8D33-4DB3-A02B-D1E08F8B17F7}"/>
              </a:ext>
            </a:extLst>
          </p:cNvPr>
          <p:cNvSpPr/>
          <p:nvPr/>
        </p:nvSpPr>
        <p:spPr bwMode="auto">
          <a:xfrm>
            <a:off x="0" y="5715000"/>
            <a:ext cx="9144000" cy="11112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sz="2400">
              <a:ln>
                <a:solidFill>
                  <a:schemeClr val="bg1"/>
                </a:solidFill>
              </a:ln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026">
            <a:extLst>
              <a:ext uri="{FF2B5EF4-FFF2-40B4-BE49-F238E27FC236}">
                <a16:creationId xmlns:a16="http://schemas.microsoft.com/office/drawing/2014/main" id="{C4F0ADEB-41EF-4898-8859-4A07F6E4A7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33996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What are WPS’s RTK Responsibilities?</a:t>
            </a:r>
          </a:p>
        </p:txBody>
      </p:sp>
      <p:sp>
        <p:nvSpPr>
          <p:cNvPr id="123907" name="Rectangle 1027">
            <a:extLst>
              <a:ext uri="{FF2B5EF4-FFF2-40B4-BE49-F238E27FC236}">
                <a16:creationId xmlns:a16="http://schemas.microsoft.com/office/drawing/2014/main" id="{E8D1052C-6BDD-474D-9EBC-AF94BAC2CD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3200400"/>
            <a:ext cx="8610600" cy="3505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123908" name="Text Box 1028">
            <a:extLst>
              <a:ext uri="{FF2B5EF4-FFF2-40B4-BE49-F238E27FC236}">
                <a16:creationId xmlns:a16="http://schemas.microsoft.com/office/drawing/2014/main" id="{040ED04B-0688-4447-8CF3-F7E2B5CE5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i="1">
                <a:solidFill>
                  <a:srgbClr val="000000"/>
                </a:solidFill>
              </a:rPr>
              <a:t>Employers must provide employees who are or may be exposed to hazardous chemicals with:</a:t>
            </a:r>
          </a:p>
        </p:txBody>
      </p:sp>
      <p:sp>
        <p:nvSpPr>
          <p:cNvPr id="123909" name="Text Box 1081">
            <a:extLst>
              <a:ext uri="{FF2B5EF4-FFF2-40B4-BE49-F238E27FC236}">
                <a16:creationId xmlns:a16="http://schemas.microsoft.com/office/drawing/2014/main" id="{6D0BAB33-F80C-4F8C-BC0B-98FA554F5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4384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0">
              <a:solidFill>
                <a:srgbClr val="000000"/>
              </a:solidFill>
            </a:endParaRPr>
          </a:p>
        </p:txBody>
      </p:sp>
      <p:sp>
        <p:nvSpPr>
          <p:cNvPr id="7174" name="Text Box 1098">
            <a:extLst>
              <a:ext uri="{FF2B5EF4-FFF2-40B4-BE49-F238E27FC236}">
                <a16:creationId xmlns:a16="http://schemas.microsoft.com/office/drawing/2014/main" id="{2B03EE0F-2866-4012-8D9D-3A019C32B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73914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3000"/>
              </a:spcBef>
            </a:pPr>
            <a:r>
              <a:rPr lang="en-US" altLang="en-US" sz="3600" dirty="0">
                <a:solidFill>
                  <a:srgbClr val="000000"/>
                </a:solidFill>
              </a:rPr>
              <a:t>Access to Safety Data Sheets (SDS). Please update them when we send you new ones.</a:t>
            </a:r>
          </a:p>
          <a:p>
            <a:pPr eaLnBrk="1" hangingPunct="1">
              <a:spcBef>
                <a:spcPts val="3000"/>
              </a:spcBef>
            </a:pPr>
            <a:r>
              <a:rPr lang="en-US" altLang="en-US" sz="3600" dirty="0">
                <a:solidFill>
                  <a:srgbClr val="000000"/>
                </a:solidFill>
              </a:rPr>
              <a:t>Labeling on chemical containers</a:t>
            </a:r>
          </a:p>
          <a:p>
            <a:pPr eaLnBrk="1" hangingPunct="1">
              <a:spcBef>
                <a:spcPts val="3000"/>
              </a:spcBef>
            </a:pPr>
            <a:r>
              <a:rPr lang="en-US" altLang="en-US" sz="3600" dirty="0">
                <a:solidFill>
                  <a:srgbClr val="000000"/>
                </a:solidFill>
              </a:rPr>
              <a:t>RTK Workplace Notice</a:t>
            </a:r>
          </a:p>
          <a:p>
            <a:pPr eaLnBrk="1" hangingPunct="1">
              <a:spcBef>
                <a:spcPts val="3000"/>
              </a:spcBef>
            </a:pPr>
            <a:r>
              <a:rPr lang="en-US" altLang="en-US" sz="3600" dirty="0">
                <a:solidFill>
                  <a:srgbClr val="000000"/>
                </a:solidFill>
              </a:rPr>
              <a:t>Training on SDSs and specific workplace chemical hazards</a:t>
            </a:r>
          </a:p>
        </p:txBody>
      </p:sp>
      <p:pic>
        <p:nvPicPr>
          <p:cNvPr id="97287" name="Picture 1099" descr="DSC02294">
            <a:extLst>
              <a:ext uri="{FF2B5EF4-FFF2-40B4-BE49-F238E27FC236}">
                <a16:creationId xmlns:a16="http://schemas.microsoft.com/office/drawing/2014/main" id="{5F83DBC4-B299-47A8-BBEA-49FBE4636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828800"/>
            <a:ext cx="1676400" cy="1930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8" name="Picture 8">
            <a:extLst>
              <a:ext uri="{FF2B5EF4-FFF2-40B4-BE49-F238E27FC236}">
                <a16:creationId xmlns:a16="http://schemas.microsoft.com/office/drawing/2014/main" id="{AE314EA4-7782-4C3B-B6BA-594CE8BE4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962400"/>
            <a:ext cx="1676400" cy="2667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itle 1">
            <a:extLst>
              <a:ext uri="{FF2B5EF4-FFF2-40B4-BE49-F238E27FC236}">
                <a16:creationId xmlns:a16="http://schemas.microsoft.com/office/drawing/2014/main" id="{4E9207AC-BE4A-40A0-83F5-F237840A10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1"/>
          </a:solidFill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Safety Data Sheet:  </a:t>
            </a:r>
            <a:r>
              <a:rPr lang="en-US" altLang="en-US" i="1">
                <a:solidFill>
                  <a:schemeClr val="bg1"/>
                </a:solidFill>
              </a:rPr>
              <a:t>Format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32099" name="Content Placeholder 2">
            <a:extLst>
              <a:ext uri="{FF2B5EF4-FFF2-40B4-BE49-F238E27FC236}">
                <a16:creationId xmlns:a16="http://schemas.microsoft.com/office/drawing/2014/main" id="{D321DF05-EA59-4B6C-8AE5-1E7FD1DA8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1525"/>
            <a:ext cx="9144000" cy="1971675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400" u="sng" dirty="0"/>
              <a:t>Section 8 - Exposure Controls/Personal Protection</a:t>
            </a:r>
          </a:p>
          <a:p>
            <a:pPr marL="0" indent="0" algn="ctr">
              <a:spcBef>
                <a:spcPts val="600"/>
              </a:spcBef>
              <a:buFontTx/>
              <a:buNone/>
              <a:defRPr/>
            </a:pPr>
            <a:r>
              <a:rPr lang="en-US" sz="2400" i="1" dirty="0"/>
              <a:t>Hierarchy of Controls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400" dirty="0"/>
              <a:t>Engineering Controls (ventilation equipment)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400" dirty="0"/>
              <a:t>Work practices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400" dirty="0"/>
              <a:t>Personal protective equipment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5E227A-0DA1-484B-80D7-86F4CCD16316}"/>
              </a:ext>
            </a:extLst>
          </p:cNvPr>
          <p:cNvGrpSpPr/>
          <p:nvPr/>
        </p:nvGrpSpPr>
        <p:grpSpPr>
          <a:xfrm>
            <a:off x="0" y="2743200"/>
            <a:ext cx="9144000" cy="4114800"/>
            <a:chOff x="695325" y="2924175"/>
            <a:chExt cx="7440386" cy="51435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C7DB581-232D-4327-8BC8-412647313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5325" y="2924175"/>
              <a:ext cx="7419975" cy="2667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5151C00-70AC-4B72-845D-F21A3A4CA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6211" y="3190875"/>
              <a:ext cx="7429500" cy="4876800"/>
            </a:xfrm>
            <a:prstGeom prst="rect">
              <a:avLst/>
            </a:prstGeom>
          </p:spPr>
        </p:pic>
      </p:grpSp>
      <p:sp>
        <p:nvSpPr>
          <p:cNvPr id="11" name="Rectangle 5">
            <a:extLst>
              <a:ext uri="{FF2B5EF4-FFF2-40B4-BE49-F238E27FC236}">
                <a16:creationId xmlns:a16="http://schemas.microsoft.com/office/drawing/2014/main" id="{8280DC43-C10D-4880-B680-AD20EDF9B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206398"/>
            <a:ext cx="3733800" cy="461963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FF00"/>
                </a:solidFill>
              </a:rPr>
              <a:t>Steramine</a:t>
            </a:r>
            <a:endParaRPr lang="en-US" alt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itle 1">
            <a:extLst>
              <a:ext uri="{FF2B5EF4-FFF2-40B4-BE49-F238E27FC236}">
                <a16:creationId xmlns:a16="http://schemas.microsoft.com/office/drawing/2014/main" id="{4E9207AC-BE4A-40A0-83F5-F237840A10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1"/>
          </a:solidFill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Safety Data Sheet:  </a:t>
            </a:r>
            <a:r>
              <a:rPr lang="en-US" altLang="en-US" i="1">
                <a:solidFill>
                  <a:schemeClr val="bg1"/>
                </a:solidFill>
              </a:rPr>
              <a:t>Format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32099" name="Content Placeholder 2">
            <a:extLst>
              <a:ext uri="{FF2B5EF4-FFF2-40B4-BE49-F238E27FC236}">
                <a16:creationId xmlns:a16="http://schemas.microsoft.com/office/drawing/2014/main" id="{D321DF05-EA59-4B6C-8AE5-1E7FD1DA8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1525"/>
            <a:ext cx="9144000" cy="1971675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sz="2400" u="sng" dirty="0"/>
              <a:t>Section 8 - Exposure Controls/Personal Protection</a:t>
            </a:r>
            <a:r>
              <a:rPr lang="en-US" sz="2400" dirty="0"/>
              <a:t>:  </a:t>
            </a:r>
            <a:r>
              <a:rPr lang="en-US" sz="2400" i="1" dirty="0"/>
              <a:t>continued</a:t>
            </a:r>
            <a:endParaRPr lang="en-US" sz="2400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8280DC43-C10D-4880-B680-AD20EDF9B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368953"/>
            <a:ext cx="3733800" cy="461963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FF00"/>
                </a:solidFill>
              </a:rPr>
              <a:t>Steramine</a:t>
            </a:r>
            <a:endParaRPr lang="en-US" altLang="en-US" sz="2400" b="1" dirty="0">
              <a:solidFill>
                <a:srgbClr val="FFFF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54F1DD2-7BB5-42E2-9D02-F04A797A70B7}"/>
              </a:ext>
            </a:extLst>
          </p:cNvPr>
          <p:cNvGrpSpPr/>
          <p:nvPr/>
        </p:nvGrpSpPr>
        <p:grpSpPr>
          <a:xfrm>
            <a:off x="0" y="2095500"/>
            <a:ext cx="9144000" cy="4762500"/>
            <a:chOff x="857250" y="2095500"/>
            <a:chExt cx="7429500" cy="24003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B21DBE0-DEE0-49BB-86C3-AF7522679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7250" y="2362200"/>
              <a:ext cx="7429500" cy="21336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7AA7EC4-064A-4C24-A4D1-D91B6D408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7250" y="2095500"/>
              <a:ext cx="7419975" cy="26670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B1153CA-726B-47E8-B83C-0BCEC9E9BD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3657600"/>
            <a:ext cx="1828800" cy="4095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714EA5-16F5-46D9-8467-64F3B73CFD48}"/>
              </a:ext>
            </a:extLst>
          </p:cNvPr>
          <p:cNvSpPr txBox="1"/>
          <p:nvPr/>
        </p:nvSpPr>
        <p:spPr>
          <a:xfrm>
            <a:off x="2286000" y="4800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Chemical splash goggles</a:t>
            </a:r>
          </a:p>
        </p:txBody>
      </p:sp>
    </p:spTree>
    <p:extLst>
      <p:ext uri="{BB962C8B-B14F-4D97-AF65-F5344CB8AC3E}">
        <p14:creationId xmlns:p14="http://schemas.microsoft.com/office/powerpoint/2010/main" val="281896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itle 1">
            <a:extLst>
              <a:ext uri="{FF2B5EF4-FFF2-40B4-BE49-F238E27FC236}">
                <a16:creationId xmlns:a16="http://schemas.microsoft.com/office/drawing/2014/main" id="{702BF4B0-8DDC-4AD4-B056-22BB271397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1"/>
          </a:solidFill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Safety Data Sheet:  </a:t>
            </a:r>
            <a:r>
              <a:rPr lang="en-US" altLang="en-US" i="1">
                <a:solidFill>
                  <a:schemeClr val="bg1"/>
                </a:solidFill>
              </a:rPr>
              <a:t>Format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82947" name="Content Placeholder 2">
            <a:extLst>
              <a:ext uri="{FF2B5EF4-FFF2-40B4-BE49-F238E27FC236}">
                <a16:creationId xmlns:a16="http://schemas.microsoft.com/office/drawing/2014/main" id="{44C7C6FE-0546-429E-9556-54C5466A9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0"/>
            <a:ext cx="9144000" cy="1143000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u="sng" dirty="0"/>
              <a:t>Section 8 - Exposure Controls/Personal Protection </a:t>
            </a:r>
          </a:p>
          <a:p>
            <a:pPr>
              <a:spcBef>
                <a:spcPts val="1200"/>
              </a:spcBef>
              <a:defRPr/>
            </a:pPr>
            <a:r>
              <a:rPr lang="en-US" i="1" dirty="0"/>
              <a:t>Engineering Control </a:t>
            </a:r>
            <a:r>
              <a:rPr lang="en-US" dirty="0"/>
              <a:t>- 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used for pollution control. </a:t>
            </a:r>
            <a:endParaRPr lang="en-US" sz="2800" dirty="0"/>
          </a:p>
        </p:txBody>
      </p:sp>
      <p:sp>
        <p:nvSpPr>
          <p:cNvPr id="182276" name="Text Box 1031">
            <a:extLst>
              <a:ext uri="{FF2B5EF4-FFF2-40B4-BE49-F238E27FC236}">
                <a16:creationId xmlns:a16="http://schemas.microsoft.com/office/drawing/2014/main" id="{978E34A1-6C88-453E-85B0-FEE5BED31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57400"/>
            <a:ext cx="830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800"/>
              </a:spcBef>
              <a:buSzPct val="64000"/>
              <a:buFontTx/>
              <a:buNone/>
            </a:pPr>
            <a:r>
              <a:rPr lang="en-US" altLang="en-US" b="1" i="1">
                <a:solidFill>
                  <a:srgbClr val="000000"/>
                </a:solidFill>
                <a:cs typeface="Times New Roman" panose="02020603050405020304" pitchFamily="18" charset="0"/>
              </a:rPr>
              <a:t>Example in Kitchen – Stove Hood</a:t>
            </a:r>
          </a:p>
        </p:txBody>
      </p:sp>
      <p:pic>
        <p:nvPicPr>
          <p:cNvPr id="182277" name="Picture 1">
            <a:extLst>
              <a:ext uri="{FF2B5EF4-FFF2-40B4-BE49-F238E27FC236}">
                <a16:creationId xmlns:a16="http://schemas.microsoft.com/office/drawing/2014/main" id="{24114234-089C-45A8-9350-CD923FFB7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94000"/>
            <a:ext cx="5619750" cy="3762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itle 1">
            <a:extLst>
              <a:ext uri="{FF2B5EF4-FFF2-40B4-BE49-F238E27FC236}">
                <a16:creationId xmlns:a16="http://schemas.microsoft.com/office/drawing/2014/main" id="{85875D3E-2B59-4027-870F-5A825A92B9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1"/>
          </a:solidFill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Safety Data Sheet:  </a:t>
            </a:r>
            <a:r>
              <a:rPr lang="en-US" altLang="en-US" i="1">
                <a:solidFill>
                  <a:schemeClr val="bg1"/>
                </a:solidFill>
              </a:rPr>
              <a:t>Format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82947" name="Content Placeholder 2">
            <a:extLst>
              <a:ext uri="{FF2B5EF4-FFF2-40B4-BE49-F238E27FC236}">
                <a16:creationId xmlns:a16="http://schemas.microsoft.com/office/drawing/2014/main" id="{0DC84014-8570-43E6-924A-FC7C163B6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0"/>
            <a:ext cx="9144000" cy="1143000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u="sng" dirty="0"/>
              <a:t>Section 8 - Exposure Controls/Personal Protection </a:t>
            </a:r>
          </a:p>
          <a:p>
            <a:pPr>
              <a:spcBef>
                <a:spcPts val="1200"/>
              </a:spcBef>
              <a:defRPr/>
            </a:pPr>
            <a:r>
              <a:rPr lang="en-US" i="1" dirty="0"/>
              <a:t>Work Practices – how to protect yourself!</a:t>
            </a:r>
            <a:endParaRPr lang="en-US" sz="2800" dirty="0"/>
          </a:p>
        </p:txBody>
      </p:sp>
      <p:sp>
        <p:nvSpPr>
          <p:cNvPr id="183300" name="Text Box 1031">
            <a:extLst>
              <a:ext uri="{FF2B5EF4-FFF2-40B4-BE49-F238E27FC236}">
                <a16:creationId xmlns:a16="http://schemas.microsoft.com/office/drawing/2014/main" id="{FBD872F3-5FA2-4E21-85BA-97E4BC756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1" y="2057400"/>
            <a:ext cx="5617029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/>
              <a:t>Read the label and safety data sheet before using a new product.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/>
              <a:t>Wear Personal Protective Equipment (PPE), if required.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/>
              <a:t>Use ventilation if required.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/>
              <a:t>Pour and dilute the product properly (more is not better!).</a:t>
            </a:r>
            <a:endParaRPr lang="en-US" altLang="en-US" sz="16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/>
              <a:t>Use as directed.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/>
              <a:t>Close the container lid and store properly.</a:t>
            </a:r>
            <a:endParaRPr lang="en-US" alt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245960-F57A-41B5-A494-67B8E0EFF0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3" t="12168" r="8475"/>
          <a:stretch/>
        </p:blipFill>
        <p:spPr>
          <a:xfrm>
            <a:off x="6036613" y="2035629"/>
            <a:ext cx="3042072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itle 1">
            <a:extLst>
              <a:ext uri="{FF2B5EF4-FFF2-40B4-BE49-F238E27FC236}">
                <a16:creationId xmlns:a16="http://schemas.microsoft.com/office/drawing/2014/main" id="{3E7C828C-BD6C-478B-9DDF-D584EBB3CE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1"/>
          </a:solidFill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Safety Data Sheet:  </a:t>
            </a:r>
            <a:r>
              <a:rPr lang="en-US" altLang="en-US" i="1">
                <a:solidFill>
                  <a:schemeClr val="bg1"/>
                </a:solidFill>
              </a:rPr>
              <a:t>Format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82947" name="Content Placeholder 2">
            <a:extLst>
              <a:ext uri="{FF2B5EF4-FFF2-40B4-BE49-F238E27FC236}">
                <a16:creationId xmlns:a16="http://schemas.microsoft.com/office/drawing/2014/main" id="{E2F206CC-43E8-4E3F-923A-BE286152C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9144000" cy="3352800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u="sng" dirty="0"/>
              <a:t>Section 8 - Exposure Controls/Personal Protection</a:t>
            </a:r>
            <a:r>
              <a:rPr lang="en-US" sz="2800" u="sng" dirty="0"/>
              <a:t> </a:t>
            </a:r>
          </a:p>
          <a:p>
            <a:pPr>
              <a:spcBef>
                <a:spcPts val="1200"/>
              </a:spcBef>
              <a:defRPr/>
            </a:pPr>
            <a:r>
              <a:rPr lang="en-US" i="1" dirty="0"/>
              <a:t>Personal Protective Equipment (PPE)</a:t>
            </a:r>
          </a:p>
          <a:p>
            <a:pPr lvl="1">
              <a:spcBef>
                <a:spcPts val="2400"/>
              </a:spcBef>
              <a:defRPr/>
            </a:pPr>
            <a:r>
              <a:rPr lang="en-US" sz="3200" dirty="0"/>
              <a:t>Gloves</a:t>
            </a:r>
          </a:p>
          <a:p>
            <a:pPr lvl="1">
              <a:spcBef>
                <a:spcPts val="2400"/>
              </a:spcBef>
              <a:defRPr/>
            </a:pPr>
            <a:r>
              <a:rPr lang="en-US" sz="3200" dirty="0"/>
              <a:t>Booties/Boots</a:t>
            </a:r>
          </a:p>
          <a:p>
            <a:pPr lvl="1">
              <a:spcBef>
                <a:spcPts val="2400"/>
              </a:spcBef>
              <a:defRPr/>
            </a:pPr>
            <a:r>
              <a:rPr lang="en-US" sz="3200" dirty="0"/>
              <a:t>Respiratory protection</a:t>
            </a:r>
          </a:p>
          <a:p>
            <a:pPr lvl="1">
              <a:spcBef>
                <a:spcPts val="2400"/>
              </a:spcBef>
              <a:defRPr/>
            </a:pPr>
            <a:r>
              <a:rPr lang="en-US" sz="3200" dirty="0"/>
              <a:t>Face shields</a:t>
            </a:r>
          </a:p>
          <a:p>
            <a:pPr lvl="1">
              <a:spcBef>
                <a:spcPts val="2400"/>
              </a:spcBef>
              <a:defRPr/>
            </a:pPr>
            <a:r>
              <a:rPr lang="en-US" sz="3200" dirty="0"/>
              <a:t>Aprons/Suits</a:t>
            </a:r>
          </a:p>
          <a:p>
            <a:pPr lvl="1">
              <a:spcBef>
                <a:spcPts val="2400"/>
              </a:spcBef>
              <a:defRPr/>
            </a:pPr>
            <a:r>
              <a:rPr lang="en-US" sz="3200" dirty="0"/>
              <a:t>Goggles/Safety Glasses</a:t>
            </a:r>
          </a:p>
        </p:txBody>
      </p:sp>
      <p:pic>
        <p:nvPicPr>
          <p:cNvPr id="184324" name="Picture 9" descr="Full Face Shield">
            <a:extLst>
              <a:ext uri="{FF2B5EF4-FFF2-40B4-BE49-F238E27FC236}">
                <a16:creationId xmlns:a16="http://schemas.microsoft.com/office/drawing/2014/main" id="{C7DB3C41-DAD8-4640-A279-C9D1E7092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95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5" name="Picture 15" descr="Safety Glasses">
            <a:extLst>
              <a:ext uri="{FF2B5EF4-FFF2-40B4-BE49-F238E27FC236}">
                <a16:creationId xmlns:a16="http://schemas.microsoft.com/office/drawing/2014/main" id="{5F0B5DBE-B42E-4722-8C79-06AA21458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5429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6" name="Picture 30" descr="Safety Goggles">
            <a:extLst>
              <a:ext uri="{FF2B5EF4-FFF2-40B4-BE49-F238E27FC236}">
                <a16:creationId xmlns:a16="http://schemas.microsoft.com/office/drawing/2014/main" id="{7AB52FEC-95BB-4D9F-8130-C7C3F46BB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019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7" name="Picture 31" descr="Gloves">
            <a:extLst>
              <a:ext uri="{FF2B5EF4-FFF2-40B4-BE49-F238E27FC236}">
                <a16:creationId xmlns:a16="http://schemas.microsoft.com/office/drawing/2014/main" id="{321F07BD-7E6F-4165-A19E-76793E6DD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8" name="Picture 18" descr="Dust">
            <a:extLst>
              <a:ext uri="{FF2B5EF4-FFF2-40B4-BE49-F238E27FC236}">
                <a16:creationId xmlns:a16="http://schemas.microsoft.com/office/drawing/2014/main" id="{C8F60C4A-86AB-4713-9EC3-B6C06D994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9" name="Picture 24" descr="Apron">
            <a:extLst>
              <a:ext uri="{FF2B5EF4-FFF2-40B4-BE49-F238E27FC236}">
                <a16:creationId xmlns:a16="http://schemas.microsoft.com/office/drawing/2014/main" id="{B224AD5D-33F5-4186-B8B9-C80A12C15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410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0" name="Picture 37" descr="Full protective suit">
            <a:extLst>
              <a:ext uri="{FF2B5EF4-FFF2-40B4-BE49-F238E27FC236}">
                <a16:creationId xmlns:a16="http://schemas.microsoft.com/office/drawing/2014/main" id="{1616398D-732C-4C4A-8525-25AC96EAC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10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31" name="Rectangle 42">
            <a:extLst>
              <a:ext uri="{FF2B5EF4-FFF2-40B4-BE49-F238E27FC236}">
                <a16:creationId xmlns:a16="http://schemas.microsoft.com/office/drawing/2014/main" id="{261415C8-751C-41DE-83A5-EF60ACE0A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184332" name="Picture 38" descr="Boots">
            <a:extLst>
              <a:ext uri="{FF2B5EF4-FFF2-40B4-BE49-F238E27FC236}">
                <a16:creationId xmlns:a16="http://schemas.microsoft.com/office/drawing/2014/main" id="{D34B1D20-A5B1-47E9-83C7-1D6F1224E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131AEB52-0671-46C0-A5B8-D1E2548829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A5002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Exposure Controls:  </a:t>
            </a:r>
            <a:r>
              <a:rPr lang="en-US" altLang="en-US" i="1">
                <a:solidFill>
                  <a:schemeClr val="bg1"/>
                </a:solidFill>
              </a:rPr>
              <a:t>PPE - Gloves</a:t>
            </a:r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7AF8AD17-EE30-4638-8E9B-1617DBF1A96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667000" y="990600"/>
            <a:ext cx="6629400" cy="2743200"/>
          </a:xfrm>
          <a:noFill/>
        </p:spPr>
        <p:txBody>
          <a:bodyPr lIns="92075" tIns="46038" rIns="92075" bIns="46038"/>
          <a:lstStyle/>
          <a:p>
            <a:pPr eaLnBrk="1" hangingPunct="1">
              <a:buFontTx/>
              <a:buNone/>
            </a:pPr>
            <a:r>
              <a:rPr lang="en-US" altLang="en-US" b="1"/>
              <a:t>Different types of protection against: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b="1"/>
              <a:t>Corrosives and Toxic materials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b="1"/>
              <a:t>Physical Hazards (e.g. cuts, burns)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b="1"/>
              <a:t>Infectious Agents</a:t>
            </a:r>
          </a:p>
        </p:txBody>
      </p:sp>
      <p:pic>
        <p:nvPicPr>
          <p:cNvPr id="133124" name="Picture 4">
            <a:extLst>
              <a:ext uri="{FF2B5EF4-FFF2-40B4-BE49-F238E27FC236}">
                <a16:creationId xmlns:a16="http://schemas.microsoft.com/office/drawing/2014/main" id="{2077CC08-ED63-48B1-9964-D6E70AC48170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4175" y="4191000"/>
            <a:ext cx="2257425" cy="2438400"/>
          </a:xfrm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5349" name="Picture 5">
            <a:extLst>
              <a:ext uri="{FF2B5EF4-FFF2-40B4-BE49-F238E27FC236}">
                <a16:creationId xmlns:a16="http://schemas.microsoft.com/office/drawing/2014/main" id="{A728A72E-021E-4D30-8319-38C750D7D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2286000" cy="2286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6" name="Rectangle 6">
            <a:extLst>
              <a:ext uri="{FF2B5EF4-FFF2-40B4-BE49-F238E27FC236}">
                <a16:creationId xmlns:a16="http://schemas.microsoft.com/office/drawing/2014/main" id="{228414FB-039E-435D-8321-08C679686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86200"/>
            <a:ext cx="62484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Check for type needed: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b="1">
                <a:solidFill>
                  <a:srgbClr val="000000"/>
                </a:solidFill>
              </a:rPr>
              <a:t>  SDS sheet or label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b="1">
                <a:solidFill>
                  <a:srgbClr val="000000"/>
                </a:solidFill>
              </a:rPr>
              <a:t>  Safety supplier</a:t>
            </a:r>
          </a:p>
          <a:p>
            <a:pPr eaLnBrk="1" hangingPunct="1">
              <a:spcBef>
                <a:spcPts val="18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(Note:  do not use latex due to allergies &amp; not chemical resistant)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2E1EE77B-EE37-433F-BEB5-03302B747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A5002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Exposure Controls:  </a:t>
            </a:r>
            <a:r>
              <a:rPr lang="en-US" altLang="en-US" i="1">
                <a:solidFill>
                  <a:schemeClr val="bg1"/>
                </a:solidFill>
              </a:rPr>
              <a:t>PPE - Gloves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437044C-D5CB-4E37-B679-CB48C6D47D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5029200" cy="6096000"/>
          </a:xfrm>
        </p:spPr>
        <p:txBody>
          <a:bodyPr/>
          <a:lstStyle/>
          <a:p>
            <a:pPr marL="0" indent="0" eaLnBrk="1" hangingPunct="1">
              <a:spcBef>
                <a:spcPct val="55000"/>
              </a:spcBef>
              <a:buFontTx/>
              <a:buNone/>
              <a:defRPr/>
            </a:pPr>
            <a:r>
              <a:rPr lang="en-US" sz="2800" b="1" dirty="0"/>
              <a:t>Precautions:</a:t>
            </a:r>
          </a:p>
          <a:p>
            <a:pPr marL="457200" indent="-457200" eaLnBrk="1" hangingPunct="1">
              <a:spcBef>
                <a:spcPct val="55000"/>
              </a:spcBef>
              <a:buFont typeface="+mj-lt"/>
              <a:buAutoNum type="arabicPeriod"/>
              <a:defRPr/>
            </a:pPr>
            <a:r>
              <a:rPr lang="en-US" sz="2800" b="1" i="1" dirty="0"/>
              <a:t>Break Through Time </a:t>
            </a:r>
          </a:p>
          <a:p>
            <a:pPr marL="804863" lvl="1" indent="-342900" eaLnBrk="1" hangingPunct="1">
              <a:spcBef>
                <a:spcPct val="55000"/>
              </a:spcBef>
              <a:buFont typeface="Arial" pitchFamily="34" charset="0"/>
              <a:buChar char="•"/>
              <a:defRPr/>
            </a:pPr>
            <a:r>
              <a:rPr lang="en-US" dirty="0"/>
              <a:t>A reusable or disposable glove may protect against a chemical, but not for the length of time your hands might be in contact with the chemical. </a:t>
            </a:r>
          </a:p>
          <a:p>
            <a:pPr marL="457200" indent="-457200" eaLnBrk="1" hangingPunct="1">
              <a:spcBef>
                <a:spcPct val="55000"/>
              </a:spcBef>
              <a:buFont typeface="+mj-lt"/>
              <a:buAutoNum type="arabicPeriod"/>
              <a:defRPr/>
            </a:pPr>
            <a:r>
              <a:rPr lang="en-US" sz="2800" b="1" i="1" dirty="0"/>
              <a:t>Damage</a:t>
            </a:r>
          </a:p>
          <a:p>
            <a:pPr marL="804863" lvl="1" indent="-342900" eaLnBrk="1" hangingPunct="1">
              <a:spcBef>
                <a:spcPct val="55000"/>
              </a:spcBef>
              <a:buFont typeface="Arial" pitchFamily="34" charset="0"/>
              <a:buChar char="•"/>
              <a:defRPr/>
            </a:pPr>
            <a:r>
              <a:rPr lang="en-US" dirty="0"/>
              <a:t>A glove may rip/tear under your work conditions.</a:t>
            </a:r>
          </a:p>
        </p:txBody>
      </p:sp>
      <p:pic>
        <p:nvPicPr>
          <p:cNvPr id="187396" name="Picture 5" descr="http://www.ihcworld.com/royellis/ABCSafe/glossary/new-1.gif">
            <a:extLst>
              <a:ext uri="{FF2B5EF4-FFF2-40B4-BE49-F238E27FC236}">
                <a16:creationId xmlns:a16="http://schemas.microsoft.com/office/drawing/2014/main" id="{1D9B0765-010E-493C-A49B-5831CE759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3633788" cy="2590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7" name="TextBox 4">
            <a:extLst>
              <a:ext uri="{FF2B5EF4-FFF2-40B4-BE49-F238E27FC236}">
                <a16:creationId xmlns:a16="http://schemas.microsoft.com/office/drawing/2014/main" id="{A1D4216B-ECEF-4582-BF47-A7BB5BCEC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488" y="5038725"/>
            <a:ext cx="320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Factors that can affect the glove’s protection against chemicals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2E28EE41-1227-4ED6-B733-50E4BA534E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A5002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Exposure Controls: </a:t>
            </a:r>
            <a:r>
              <a:rPr lang="en-US" altLang="en-US" i="1">
                <a:solidFill>
                  <a:schemeClr val="bg1"/>
                </a:solidFill>
              </a:rPr>
              <a:t>PPE -</a:t>
            </a:r>
            <a:r>
              <a:rPr lang="en-US" altLang="en-US">
                <a:solidFill>
                  <a:schemeClr val="bg1"/>
                </a:solidFill>
              </a:rPr>
              <a:t> </a:t>
            </a:r>
            <a:r>
              <a:rPr lang="en-US" altLang="en-US" i="1">
                <a:solidFill>
                  <a:schemeClr val="bg1"/>
                </a:solidFill>
              </a:rPr>
              <a:t>Eye Protection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C34900A4-2633-43FB-9138-02618B62220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55626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altLang="en-US" b="1"/>
              <a:t>Eyes can be exposed to chemicals and particles in several ways:</a:t>
            </a:r>
          </a:p>
          <a:p>
            <a:pPr lvl="1" eaLnBrk="1" hangingPunct="1">
              <a:spcBef>
                <a:spcPts val="2400"/>
              </a:spcBef>
            </a:pPr>
            <a:r>
              <a:rPr lang="en-US" altLang="en-US"/>
              <a:t>Chemicals and particles can harm eyes directly.</a:t>
            </a:r>
          </a:p>
          <a:p>
            <a:pPr lvl="1" eaLnBrk="1" hangingPunct="1">
              <a:spcBef>
                <a:spcPts val="2400"/>
              </a:spcBef>
            </a:pPr>
            <a:r>
              <a:rPr lang="en-US" altLang="en-US"/>
              <a:t>Eyes can absorb chemicals from mists and vapors.</a:t>
            </a:r>
          </a:p>
          <a:p>
            <a:pPr lvl="1" eaLnBrk="1" hangingPunct="1">
              <a:spcBef>
                <a:spcPts val="2400"/>
              </a:spcBef>
            </a:pPr>
            <a:r>
              <a:rPr lang="en-US" altLang="en-US"/>
              <a:t>Chemicals can get trapped behind contact lenses.</a:t>
            </a:r>
          </a:p>
        </p:txBody>
      </p:sp>
      <p:pic>
        <p:nvPicPr>
          <p:cNvPr id="188420" name="Picture 4" descr="alkali-burn">
            <a:extLst>
              <a:ext uri="{FF2B5EF4-FFF2-40B4-BE49-F238E27FC236}">
                <a16:creationId xmlns:a16="http://schemas.microsoft.com/office/drawing/2014/main" id="{F05B3690-587B-437D-BED8-65047D36DE19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5363" y="1219200"/>
            <a:ext cx="2916237" cy="2362200"/>
          </a:xfr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5173" name="Text Box 5">
            <a:extLst>
              <a:ext uri="{FF2B5EF4-FFF2-40B4-BE49-F238E27FC236}">
                <a16:creationId xmlns:a16="http://schemas.microsoft.com/office/drawing/2014/main" id="{151E8A5E-7E18-4049-A822-5AB0AE26F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810000"/>
            <a:ext cx="33528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Cornea damaged by chemical splash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You need to flush your eyes for 15 minutes if you get chemicals in them.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itle 1">
            <a:extLst>
              <a:ext uri="{FF2B5EF4-FFF2-40B4-BE49-F238E27FC236}">
                <a16:creationId xmlns:a16="http://schemas.microsoft.com/office/drawing/2014/main" id="{2433F207-0E32-4F51-B38C-FBD92860A3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7030A0"/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/>
              <a:t>Personal Protective Equipment (PPE)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344DA3-E190-4D49-BC03-1D0A79A0D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3657600"/>
          </a:xfrm>
        </p:spPr>
        <p:txBody>
          <a:bodyPr/>
          <a:lstStyle/>
          <a:p>
            <a:pPr>
              <a:defRPr/>
            </a:pPr>
            <a:r>
              <a:rPr lang="en-US" sz="2400" b="1" dirty="0"/>
              <a:t>WPS will provide a PPE chart based on a “Hazard Assessment” of work tasks - Examples:</a:t>
            </a:r>
          </a:p>
          <a:p>
            <a:pPr lvl="1">
              <a:defRPr/>
            </a:pPr>
            <a:r>
              <a:rPr lang="en-US" sz="2000" dirty="0"/>
              <a:t>Gloves and goggles - used for corrosive cleaning products.</a:t>
            </a:r>
          </a:p>
          <a:p>
            <a:pPr lvl="1">
              <a:defRPr/>
            </a:pPr>
            <a:r>
              <a:rPr lang="en-US" sz="2000" dirty="0"/>
              <a:t>Cut-resistant gloves - used when cleaning deli slicer.</a:t>
            </a:r>
          </a:p>
          <a:p>
            <a:pPr lvl="1">
              <a:defRPr/>
            </a:pPr>
            <a:r>
              <a:rPr lang="en-US" sz="2000" dirty="0"/>
              <a:t>Closed-toe shoes - used when handling hot items or heavy items.</a:t>
            </a:r>
          </a:p>
          <a:p>
            <a:pPr marL="457200" lvl="1" indent="0">
              <a:buFontTx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b="1" dirty="0"/>
              <a:t>The final “Hazard Assessment for PPE” will be located in the RTK Binder. </a:t>
            </a:r>
            <a:r>
              <a:rPr lang="en-US" sz="2400" b="1"/>
              <a:t>An example:</a:t>
            </a:r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F084F-D98E-4B2A-8248-854CF4838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038600"/>
            <a:ext cx="8458200" cy="28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338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itle 1">
            <a:extLst>
              <a:ext uri="{FF2B5EF4-FFF2-40B4-BE49-F238E27FC236}">
                <a16:creationId xmlns:a16="http://schemas.microsoft.com/office/drawing/2014/main" id="{DFB488A8-62AF-4CA1-945C-6E17116F14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1"/>
          </a:solidFill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Safety Data Sheet:  </a:t>
            </a:r>
            <a:r>
              <a:rPr lang="en-US" altLang="en-US" i="1">
                <a:solidFill>
                  <a:schemeClr val="bg1"/>
                </a:solidFill>
              </a:rPr>
              <a:t>Format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89443" name="Content Placeholder 2">
            <a:extLst>
              <a:ext uri="{FF2B5EF4-FFF2-40B4-BE49-F238E27FC236}">
                <a16:creationId xmlns:a16="http://schemas.microsoft.com/office/drawing/2014/main" id="{E786FD13-54B9-4752-B1F5-F2D6A427ED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2743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u="sng"/>
              <a:t>Section 9 - Physical and Chemical Properties:</a:t>
            </a:r>
          </a:p>
          <a:p>
            <a:r>
              <a:rPr lang="en-US" altLang="en-US" sz="2800"/>
              <a:t>chemical's characteristics – examples of key information:</a:t>
            </a:r>
          </a:p>
          <a:p>
            <a:pPr lvl="1"/>
            <a:r>
              <a:rPr lang="en-US" altLang="en-US" sz="2400"/>
              <a:t>What is the pH?</a:t>
            </a:r>
          </a:p>
          <a:p>
            <a:pPr lvl="1"/>
            <a:r>
              <a:rPr lang="en-US" altLang="en-US" sz="2400"/>
              <a:t>Does it sink or float in the air or water?</a:t>
            </a:r>
          </a:p>
          <a:p>
            <a:pPr lvl="1"/>
            <a:r>
              <a:rPr lang="en-US" altLang="en-US" sz="2400"/>
              <a:t>How fast does it evaporate?</a:t>
            </a:r>
          </a:p>
        </p:txBody>
      </p:sp>
      <p:sp>
        <p:nvSpPr>
          <p:cNvPr id="189444" name="Rectangle 4">
            <a:extLst>
              <a:ext uri="{FF2B5EF4-FFF2-40B4-BE49-F238E27FC236}">
                <a16:creationId xmlns:a16="http://schemas.microsoft.com/office/drawing/2014/main" id="{FB91F622-DB0C-45D4-A2B0-84C3CC926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828800" algn="l"/>
                <a:tab pos="29257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828800" algn="l"/>
                <a:tab pos="2925763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828800" algn="l"/>
                <a:tab pos="2925763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828800" algn="l"/>
                <a:tab pos="2925763" algn="l"/>
              </a:tabLs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8800" algn="l"/>
                <a:tab pos="2925763" algn="l"/>
              </a:tabLs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8800" algn="l"/>
                <a:tab pos="2925763" algn="l"/>
              </a:tabLs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8800" algn="l"/>
                <a:tab pos="2925763" algn="l"/>
              </a:tabLs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8800" algn="l"/>
                <a:tab pos="2925763" algn="l"/>
              </a:tabLs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8800" algn="l"/>
                <a:tab pos="2925763" algn="l"/>
              </a:tabLs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SECTION III </a:t>
            </a:r>
            <a:r>
              <a:rPr lang="en-US" altLang="en-US" sz="800" b="1">
                <a:solidFill>
                  <a:srgbClr val="000000"/>
                </a:solidFill>
                <a:cs typeface="Times New Roman" panose="02020603050405020304" pitchFamily="18" charset="0"/>
              </a:rPr>
              <a:t>–</a:t>
            </a:r>
            <a:r>
              <a:rPr lang="en-US" altLang="en-US" sz="8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PHYSICAL DATA</a:t>
            </a:r>
            <a:endParaRPr lang="en-US" altLang="en-US" sz="24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5529E6E-EDD7-48E4-A0F2-63F2D0CCB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986677"/>
            <a:ext cx="1828800" cy="40011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FF00"/>
                </a:solidFill>
              </a:rPr>
              <a:t>Steramine</a:t>
            </a:r>
            <a:endParaRPr lang="en-US" altLang="en-US" sz="2000" b="1" dirty="0">
              <a:solidFill>
                <a:srgbClr val="FFFF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D96800-DE54-4F7F-9C5C-59B1C41B5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1" y="3603170"/>
            <a:ext cx="9001320" cy="32548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8BC0F251-4D60-4C97-BC6D-E1B648D66E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33996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Where can I get assistance on RTK?</a:t>
            </a:r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0AEF3233-8370-450E-9F40-2C0F35F1E2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106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/>
              <a:t>An employee has the right not to be discriminated against for exercising his or her rights under the law.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3600"/>
              <a:t>You may file a complaint within 180 days with the Commissioner of DLS.  Contact: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00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600"/>
              <a:t>RTK Program Manager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600"/>
              <a:t>MA Department of Labor Standards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600"/>
              <a:t>Westborough, MA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600"/>
              <a:t>508-616-0461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itle 1">
            <a:extLst>
              <a:ext uri="{FF2B5EF4-FFF2-40B4-BE49-F238E27FC236}">
                <a16:creationId xmlns:a16="http://schemas.microsoft.com/office/drawing/2014/main" id="{DFB488A8-62AF-4CA1-945C-6E17116F14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1"/>
          </a:solidFill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Safety Data Sheet:  </a:t>
            </a:r>
            <a:r>
              <a:rPr lang="en-US" altLang="en-US" i="1">
                <a:solidFill>
                  <a:schemeClr val="bg1"/>
                </a:solidFill>
              </a:rPr>
              <a:t>Format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89443" name="Content Placeholder 2">
            <a:extLst>
              <a:ext uri="{FF2B5EF4-FFF2-40B4-BE49-F238E27FC236}">
                <a16:creationId xmlns:a16="http://schemas.microsoft.com/office/drawing/2014/main" id="{E786FD13-54B9-4752-B1F5-F2D6A427ED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u="sng" dirty="0"/>
              <a:t>Section 9 - Physical and Chemical Properties:</a:t>
            </a:r>
            <a:r>
              <a:rPr lang="en-US" altLang="en-US" sz="2800" dirty="0"/>
              <a:t>  continued</a:t>
            </a:r>
            <a:endParaRPr lang="en-US" altLang="en-US" sz="2800" u="sng" dirty="0"/>
          </a:p>
        </p:txBody>
      </p:sp>
      <p:sp>
        <p:nvSpPr>
          <p:cNvPr id="189444" name="Rectangle 4">
            <a:extLst>
              <a:ext uri="{FF2B5EF4-FFF2-40B4-BE49-F238E27FC236}">
                <a16:creationId xmlns:a16="http://schemas.microsoft.com/office/drawing/2014/main" id="{FB91F622-DB0C-45D4-A2B0-84C3CC926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828800" algn="l"/>
                <a:tab pos="29257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828800" algn="l"/>
                <a:tab pos="2925763" algn="l"/>
              </a:tabLs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828800" algn="l"/>
                <a:tab pos="2925763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828800" algn="l"/>
                <a:tab pos="2925763" algn="l"/>
              </a:tabLs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8800" algn="l"/>
                <a:tab pos="2925763" algn="l"/>
              </a:tabLs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8800" algn="l"/>
                <a:tab pos="2925763" algn="l"/>
              </a:tabLs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8800" algn="l"/>
                <a:tab pos="2925763" algn="l"/>
              </a:tabLs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8800" algn="l"/>
                <a:tab pos="2925763" algn="l"/>
              </a:tabLs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8800" algn="l"/>
                <a:tab pos="2925763" algn="l"/>
              </a:tabLs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SECTION III </a:t>
            </a:r>
            <a:r>
              <a:rPr lang="en-US" altLang="en-US" sz="800" b="1">
                <a:solidFill>
                  <a:srgbClr val="000000"/>
                </a:solidFill>
                <a:cs typeface="Times New Roman" panose="02020603050405020304" pitchFamily="18" charset="0"/>
              </a:rPr>
              <a:t>–</a:t>
            </a:r>
            <a:r>
              <a:rPr lang="en-US" altLang="en-US" sz="8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PHYSICAL DATA</a:t>
            </a:r>
            <a:endParaRPr lang="en-US" altLang="en-US" sz="24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5529E6E-EDD7-48E4-A0F2-63F2D0CCB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372930"/>
            <a:ext cx="1828800" cy="40011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FF00"/>
                </a:solidFill>
              </a:rPr>
              <a:t>Steramine</a:t>
            </a:r>
            <a:endParaRPr lang="en-US" altLang="en-US" sz="2000" b="1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D5A4FC-9E7E-400C-8CFF-180C8FBB4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6" y="1850570"/>
            <a:ext cx="9057775" cy="500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049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itle 1">
            <a:extLst>
              <a:ext uri="{FF2B5EF4-FFF2-40B4-BE49-F238E27FC236}">
                <a16:creationId xmlns:a16="http://schemas.microsoft.com/office/drawing/2014/main" id="{CD8E6033-74D0-48C6-BA91-A6CFC9D3D2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1"/>
          </a:solidFill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Safety Data Sheet:  </a:t>
            </a:r>
            <a:r>
              <a:rPr lang="en-US" altLang="en-US" i="1">
                <a:solidFill>
                  <a:schemeClr val="bg1"/>
                </a:solidFill>
              </a:rPr>
              <a:t>Format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90467" name="Content Placeholder 2">
            <a:extLst>
              <a:ext uri="{FF2B5EF4-FFF2-40B4-BE49-F238E27FC236}">
                <a16:creationId xmlns:a16="http://schemas.microsoft.com/office/drawing/2014/main" id="{2EBFC57B-9DB0-45E7-B1BF-E2E2C083BC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2438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u="sng"/>
              <a:t>Section 10 - Stability and Reactivity:</a:t>
            </a:r>
          </a:p>
          <a:p>
            <a:r>
              <a:rPr lang="en-US" altLang="en-US"/>
              <a:t>chemical stability </a:t>
            </a:r>
          </a:p>
          <a:p>
            <a:r>
              <a:rPr lang="en-US" altLang="en-US"/>
              <a:t>possibility of hazardous reactions – compatibility with air, water or other chemicals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E68856-4CAE-4DC3-A62F-9D284521A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176587"/>
            <a:ext cx="8686800" cy="35706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D55AB9C-2590-4124-9B62-AAD8C9D63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903463"/>
            <a:ext cx="8686800" cy="59233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EFCB10-4920-45E9-8388-1772DECE8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486" y="4495800"/>
            <a:ext cx="8686800" cy="3810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DDDC20-83FF-447A-B123-AA6D2BD0F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486" y="4876800"/>
            <a:ext cx="8686800" cy="363736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CAB50E-52D6-4E6E-B7CB-0B2DE79A5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410200"/>
            <a:ext cx="8697686" cy="3810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84B8E6C2-7039-4F90-BCEA-D9535D1C0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9933"/>
          </a:solidFill>
        </p:spPr>
        <p:txBody>
          <a:bodyPr/>
          <a:lstStyle/>
          <a:p>
            <a:pPr eaLnBrk="1" hangingPunct="1"/>
            <a:r>
              <a:rPr lang="en-US" altLang="en-US" sz="5400"/>
              <a:t>Reactivity</a:t>
            </a:r>
            <a:r>
              <a:rPr lang="en-US" altLang="en-US" sz="3600" i="1"/>
              <a:t> 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B7330131-CE92-493C-BC52-34FF057F792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3762375"/>
            <a:ext cx="8001000" cy="838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b="1">
                <a:cs typeface="Times New Roman" panose="02020603050405020304" pitchFamily="18" charset="0"/>
              </a:rPr>
              <a:t>Produce       2. React    	    3. Cause a fire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	toxic fumes 	violently</a:t>
            </a:r>
          </a:p>
        </p:txBody>
      </p:sp>
      <p:pic>
        <p:nvPicPr>
          <p:cNvPr id="191492" name="Picture 4" descr="~AUT0027">
            <a:extLst>
              <a:ext uri="{FF2B5EF4-FFF2-40B4-BE49-F238E27FC236}">
                <a16:creationId xmlns:a16="http://schemas.microsoft.com/office/drawing/2014/main" id="{E4CCA66E-532F-4285-A19A-AE401F512DC6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4806950"/>
            <a:ext cx="8534400" cy="1968500"/>
          </a:xfrm>
          <a:solidFill>
            <a:srgbClr val="FF6600"/>
          </a:solidFill>
          <a:ln w="57150" cap="flat">
            <a:solidFill>
              <a:srgbClr val="FF9933"/>
            </a:solidFill>
            <a:miter lim="800000"/>
            <a:headEnd type="none" w="sm" len="sm"/>
            <a:tailEnd type="none" w="sm" len="sm"/>
          </a:ln>
        </p:spPr>
      </p:pic>
      <p:sp>
        <p:nvSpPr>
          <p:cNvPr id="191493" name="Text Box 5">
            <a:extLst>
              <a:ext uri="{FF2B5EF4-FFF2-40B4-BE49-F238E27FC236}">
                <a16:creationId xmlns:a16="http://schemas.microsoft.com/office/drawing/2014/main" id="{948DEAE1-0643-4DDE-A96C-BE39303F5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72390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cs typeface="Times New Roman" panose="02020603050405020304" pitchFamily="18" charset="0"/>
              </a:rPr>
              <a:t>Reactivity is the conditions under which a chemical will change form (a solid to a gas,    or a liquid to a vapor) either by itself or in contact with another material.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cs typeface="Times New Roman" panose="02020603050405020304" pitchFamily="18" charset="0"/>
              </a:rPr>
              <a:t>Reactive materials maybe corrosive, and may: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91494" name="Picture 1">
            <a:extLst>
              <a:ext uri="{FF2B5EF4-FFF2-40B4-BE49-F238E27FC236}">
                <a16:creationId xmlns:a16="http://schemas.microsoft.com/office/drawing/2014/main" id="{911AF339-A3C9-48CA-952B-4A841A43A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44563"/>
            <a:ext cx="1725613" cy="18240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itle 1">
            <a:extLst>
              <a:ext uri="{FF2B5EF4-FFF2-40B4-BE49-F238E27FC236}">
                <a16:creationId xmlns:a16="http://schemas.microsoft.com/office/drawing/2014/main" id="{01D4E62F-A9BC-45F1-8847-DA45E686C1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1"/>
          </a:solidFill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Safety Data Sheet:  </a:t>
            </a:r>
            <a:r>
              <a:rPr lang="en-US" altLang="en-US" i="1">
                <a:solidFill>
                  <a:schemeClr val="bg1"/>
                </a:solidFill>
              </a:rPr>
              <a:t>Format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86019" name="Content Placeholder 2">
            <a:extLst>
              <a:ext uri="{FF2B5EF4-FFF2-40B4-BE49-F238E27FC236}">
                <a16:creationId xmlns:a16="http://schemas.microsoft.com/office/drawing/2014/main" id="{1862FD04-E88F-4452-AD5C-D2CF44221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400"/>
            <a:ext cx="9144000" cy="2362200"/>
          </a:xfrm>
        </p:spPr>
        <p:txBody>
          <a:bodyPr/>
          <a:lstStyle/>
          <a:p>
            <a:pPr>
              <a:spcBef>
                <a:spcPts val="600"/>
              </a:spcBef>
              <a:buFontTx/>
              <a:buNone/>
              <a:defRPr/>
            </a:pPr>
            <a:r>
              <a:rPr lang="en-US" sz="2800" b="1" u="sng" dirty="0"/>
              <a:t>Section 11 - Toxicological Information</a:t>
            </a:r>
            <a:r>
              <a:rPr lang="en-US" sz="2800" u="sng" dirty="0"/>
              <a:t>:</a:t>
            </a:r>
          </a:p>
          <a:p>
            <a:pPr>
              <a:spcBef>
                <a:spcPts val="600"/>
              </a:spcBef>
              <a:defRPr/>
            </a:pPr>
            <a:r>
              <a:rPr lang="en-US" sz="2800" b="1" dirty="0"/>
              <a:t>measures of toxicity</a:t>
            </a:r>
          </a:p>
          <a:p>
            <a:pPr>
              <a:spcBef>
                <a:spcPts val="600"/>
              </a:spcBef>
              <a:defRPr/>
            </a:pPr>
            <a:r>
              <a:rPr lang="en-US" sz="2800" b="1" i="1" dirty="0"/>
              <a:t>acute and chronic effects</a:t>
            </a:r>
            <a:endParaRPr lang="en-US" sz="1800" b="1" i="1" dirty="0"/>
          </a:p>
          <a:p>
            <a:pPr>
              <a:spcBef>
                <a:spcPts val="600"/>
              </a:spcBef>
              <a:buFontTx/>
              <a:buNone/>
              <a:defRPr/>
            </a:pPr>
            <a:r>
              <a:rPr lang="en-US" sz="1800" b="1" dirty="0"/>
              <a:t>______________________________________________________________________________</a:t>
            </a:r>
            <a:endParaRPr lang="en-US" sz="2800" b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/>
              <a:t>Exposures impact the body based on </a:t>
            </a:r>
            <a:r>
              <a:rPr lang="en-US" sz="2800" b="1" i="1" dirty="0">
                <a:solidFill>
                  <a:srgbClr val="990000"/>
                </a:solidFill>
              </a:rPr>
              <a:t>how long (duration),</a:t>
            </a:r>
            <a:r>
              <a:rPr lang="en-US" sz="2800" b="1" dirty="0"/>
              <a:t> and </a:t>
            </a:r>
            <a:r>
              <a:rPr lang="en-US" sz="2800" b="1" i="1" dirty="0">
                <a:solidFill>
                  <a:srgbClr val="990000"/>
                </a:solidFill>
              </a:rPr>
              <a:t>how often (frequency) </a:t>
            </a:r>
            <a:r>
              <a:rPr lang="en-US" sz="2800" b="1" dirty="0"/>
              <a:t>you are exposed:</a:t>
            </a:r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endParaRPr lang="en-US" sz="2800" b="1" dirty="0"/>
          </a:p>
        </p:txBody>
      </p:sp>
      <p:pic>
        <p:nvPicPr>
          <p:cNvPr id="193540" name="Picture 1">
            <a:extLst>
              <a:ext uri="{FF2B5EF4-FFF2-40B4-BE49-F238E27FC236}">
                <a16:creationId xmlns:a16="http://schemas.microsoft.com/office/drawing/2014/main" id="{F8AAE3E1-9A9C-4EA1-8EDF-6B17B6084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995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3A905B3-4CE5-4C6E-8ECA-2576AB957ACB}"/>
              </a:ext>
            </a:extLst>
          </p:cNvPr>
          <p:cNvSpPr/>
          <p:nvPr/>
        </p:nvSpPr>
        <p:spPr bwMode="auto">
          <a:xfrm>
            <a:off x="0" y="5562600"/>
            <a:ext cx="9220200" cy="1295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itle 1">
            <a:extLst>
              <a:ext uri="{FF2B5EF4-FFF2-40B4-BE49-F238E27FC236}">
                <a16:creationId xmlns:a16="http://schemas.microsoft.com/office/drawing/2014/main" id="{963A64F5-D4EF-4E65-A2E3-6B8E7ADF9A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1"/>
          </a:solidFill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Safety Data Sheet:  </a:t>
            </a:r>
            <a:r>
              <a:rPr lang="en-US" altLang="en-US" i="1">
                <a:solidFill>
                  <a:schemeClr val="bg1"/>
                </a:solidFill>
              </a:rPr>
              <a:t>Format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94563" name="Content Placeholder 2">
            <a:extLst>
              <a:ext uri="{FF2B5EF4-FFF2-40B4-BE49-F238E27FC236}">
                <a16:creationId xmlns:a16="http://schemas.microsoft.com/office/drawing/2014/main" id="{BC25EF1B-036D-4E95-864D-674585C8CC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9144000" cy="2590800"/>
          </a:xfrm>
        </p:spPr>
        <p:txBody>
          <a:bodyPr/>
          <a:lstStyle/>
          <a:p>
            <a:pPr>
              <a:spcBef>
                <a:spcPts val="600"/>
              </a:spcBef>
              <a:buFontTx/>
              <a:buNone/>
            </a:pPr>
            <a:r>
              <a:rPr lang="en-US" altLang="en-US" sz="2800" u="sng"/>
              <a:t>Section 11 - Toxicological Information:</a:t>
            </a:r>
          </a:p>
          <a:p>
            <a:pPr>
              <a:spcBef>
                <a:spcPts val="600"/>
              </a:spcBef>
            </a:pPr>
            <a:r>
              <a:rPr lang="en-US" altLang="en-US" sz="2800" i="1"/>
              <a:t>Routes of Exposure </a:t>
            </a:r>
            <a:r>
              <a:rPr lang="en-US" altLang="en-US" sz="2800"/>
              <a:t>– How do chemicals get into your body?????</a:t>
            </a:r>
          </a:p>
        </p:txBody>
      </p:sp>
      <p:sp>
        <p:nvSpPr>
          <p:cNvPr id="6" name="Rectangle 1027">
            <a:extLst>
              <a:ext uri="{FF2B5EF4-FFF2-40B4-BE49-F238E27FC236}">
                <a16:creationId xmlns:a16="http://schemas.microsoft.com/office/drawing/2014/main" id="{8DF10410-25FC-4FD4-B92D-0B5A4FDE7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09800"/>
            <a:ext cx="5486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>
                <a:solidFill>
                  <a:srgbClr val="FF0000"/>
                </a:solidFill>
                <a:latin typeface="Times New Roman"/>
                <a:cs typeface="Arial" charset="0"/>
              </a:rPr>
              <a:t>Breathing (</a:t>
            </a:r>
            <a:r>
              <a:rPr lang="en-US" sz="2800" b="1" i="1" kern="0" dirty="0">
                <a:solidFill>
                  <a:srgbClr val="FF0000"/>
                </a:solidFill>
                <a:latin typeface="Times New Roman"/>
                <a:cs typeface="Arial" charset="0"/>
              </a:rPr>
              <a:t>Inhalation</a:t>
            </a:r>
            <a:r>
              <a:rPr lang="en-US" sz="2800" b="1" kern="0" dirty="0">
                <a:solidFill>
                  <a:srgbClr val="FF0000"/>
                </a:solidFill>
                <a:latin typeface="Times New Roman"/>
                <a:cs typeface="Arial" charset="0"/>
              </a:rPr>
              <a:t>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solidFill>
                <a:srgbClr val="FF0000"/>
              </a:solidFill>
              <a:latin typeface="Times New Roman"/>
              <a:cs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>
                <a:solidFill>
                  <a:srgbClr val="FF0000"/>
                </a:solidFill>
                <a:latin typeface="Times New Roman"/>
                <a:cs typeface="Arial" charset="0"/>
              </a:rPr>
              <a:t>Swallowing (</a:t>
            </a:r>
            <a:r>
              <a:rPr lang="en-US" sz="2800" b="1" i="1" kern="0" dirty="0">
                <a:solidFill>
                  <a:srgbClr val="FF0000"/>
                </a:solidFill>
                <a:latin typeface="Times New Roman"/>
                <a:cs typeface="Arial" charset="0"/>
              </a:rPr>
              <a:t>Ingestion</a:t>
            </a:r>
            <a:r>
              <a:rPr lang="en-US" sz="2800" b="1" kern="0" dirty="0">
                <a:solidFill>
                  <a:srgbClr val="FF0000"/>
                </a:solidFill>
                <a:latin typeface="Times New Roman"/>
                <a:cs typeface="Arial" charset="0"/>
              </a:rPr>
              <a:t>)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800" b="1" kern="0" dirty="0">
              <a:solidFill>
                <a:srgbClr val="FF0000"/>
              </a:solidFill>
              <a:latin typeface="Times New Roman"/>
              <a:cs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>
                <a:solidFill>
                  <a:srgbClr val="FF0000"/>
                </a:solidFill>
                <a:latin typeface="Times New Roman"/>
                <a:cs typeface="Arial" charset="0"/>
              </a:rPr>
              <a:t>Piercing of skin (</a:t>
            </a:r>
            <a:r>
              <a:rPr lang="en-US" sz="2800" b="1" i="1" kern="0" dirty="0">
                <a:solidFill>
                  <a:srgbClr val="FF0000"/>
                </a:solidFill>
                <a:latin typeface="Times New Roman"/>
                <a:cs typeface="Arial" charset="0"/>
              </a:rPr>
              <a:t>Injection</a:t>
            </a:r>
            <a:r>
              <a:rPr lang="en-US" sz="2800" b="1" kern="0" dirty="0">
                <a:solidFill>
                  <a:srgbClr val="FF0000"/>
                </a:solidFill>
                <a:latin typeface="Times New Roman"/>
                <a:cs typeface="Arial" charset="0"/>
              </a:rPr>
              <a:t>)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solidFill>
                <a:srgbClr val="FF0000"/>
              </a:solidFill>
              <a:latin typeface="Times New Roman"/>
              <a:cs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>
                <a:solidFill>
                  <a:srgbClr val="FF0000"/>
                </a:solidFill>
                <a:latin typeface="Times New Roman"/>
                <a:cs typeface="Arial" charset="0"/>
              </a:rPr>
              <a:t>Skin Absorption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solidFill>
                <a:srgbClr val="FF0000"/>
              </a:solidFill>
              <a:latin typeface="Times New Roman"/>
              <a:cs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800" b="1" kern="0" dirty="0">
                <a:solidFill>
                  <a:srgbClr val="FF0000"/>
                </a:solidFill>
                <a:latin typeface="Times New Roman"/>
                <a:cs typeface="Arial" charset="0"/>
              </a:rPr>
              <a:t>Eye Absorption</a:t>
            </a:r>
          </a:p>
        </p:txBody>
      </p:sp>
      <p:pic>
        <p:nvPicPr>
          <p:cNvPr id="7" name="Picture 1028" descr="0708----">
            <a:extLst>
              <a:ext uri="{FF2B5EF4-FFF2-40B4-BE49-F238E27FC236}">
                <a16:creationId xmlns:a16="http://schemas.microsoft.com/office/drawing/2014/main" id="{973DAC14-826C-4BDC-93D2-A1C281519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62200"/>
            <a:ext cx="30607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itle 1">
            <a:extLst>
              <a:ext uri="{FF2B5EF4-FFF2-40B4-BE49-F238E27FC236}">
                <a16:creationId xmlns:a16="http://schemas.microsoft.com/office/drawing/2014/main" id="{51F79C8B-A27C-4EC5-8C59-525AF07673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1"/>
          </a:solidFill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Safety Data Sheet:  </a:t>
            </a:r>
            <a:r>
              <a:rPr lang="en-US" altLang="en-US" i="1">
                <a:solidFill>
                  <a:schemeClr val="bg1"/>
                </a:solidFill>
              </a:rPr>
              <a:t>Format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95587" name="Content Placeholder 2">
            <a:extLst>
              <a:ext uri="{FF2B5EF4-FFF2-40B4-BE49-F238E27FC236}">
                <a16:creationId xmlns:a16="http://schemas.microsoft.com/office/drawing/2014/main" id="{F5F1D7FA-2B00-46FE-9BE5-614AE5E4C3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9144000" cy="2590800"/>
          </a:xfrm>
        </p:spPr>
        <p:txBody>
          <a:bodyPr/>
          <a:lstStyle/>
          <a:p>
            <a:pPr>
              <a:spcBef>
                <a:spcPts val="600"/>
              </a:spcBef>
              <a:buFontTx/>
              <a:buNone/>
            </a:pPr>
            <a:r>
              <a:rPr lang="en-US" altLang="en-US" sz="2800"/>
              <a:t>Section 11 - Toxicological Information:</a:t>
            </a:r>
          </a:p>
          <a:p>
            <a:pPr>
              <a:spcBef>
                <a:spcPts val="600"/>
              </a:spcBef>
            </a:pPr>
            <a:r>
              <a:rPr lang="en-US" altLang="en-US" sz="2800" i="1"/>
              <a:t>Symptoms – how do you know if you have been exposed??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DF64148-D327-433E-9CC0-F4FD5547D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7400"/>
            <a:ext cx="8839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b="1" i="1" kern="0" dirty="0">
                <a:solidFill>
                  <a:srgbClr val="A50021"/>
                </a:solidFill>
                <a:latin typeface="Times New Roman"/>
                <a:cs typeface="Arial" charset="0"/>
              </a:rPr>
              <a:t>	You Experience Symptoms</a:t>
            </a:r>
          </a:p>
          <a:p>
            <a:pPr marL="800100" lvl="1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b="1" kern="0" dirty="0">
              <a:solidFill>
                <a:srgbClr val="000000"/>
              </a:solidFill>
              <a:latin typeface="Times New Roman"/>
              <a:cs typeface="Arial" charset="0"/>
            </a:endParaRPr>
          </a:p>
          <a:p>
            <a:pPr marL="800100" lvl="1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b="1" kern="0" dirty="0">
                <a:solidFill>
                  <a:srgbClr val="000000"/>
                </a:solidFill>
                <a:latin typeface="Times New Roman"/>
                <a:cs typeface="Arial" charset="0"/>
              </a:rPr>
              <a:t>Example respiratory irritant:</a:t>
            </a:r>
          </a:p>
          <a:p>
            <a:pPr marL="1200150" lvl="2" indent="-285750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b="1" kern="0" dirty="0">
                <a:solidFill>
                  <a:srgbClr val="000000"/>
                </a:solidFill>
                <a:latin typeface="Times New Roman"/>
                <a:cs typeface="Arial" charset="0"/>
              </a:rPr>
              <a:t>coughing</a:t>
            </a:r>
          </a:p>
          <a:p>
            <a:pPr marL="1200150" lvl="2" indent="-285750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b="1" kern="0" dirty="0">
                <a:solidFill>
                  <a:srgbClr val="000000"/>
                </a:solidFill>
                <a:latin typeface="Times New Roman"/>
                <a:cs typeface="Arial" charset="0"/>
              </a:rPr>
              <a:t>sneezing</a:t>
            </a:r>
          </a:p>
          <a:p>
            <a:pPr marL="1200150" lvl="2" indent="-285750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b="1" kern="0" dirty="0">
                <a:solidFill>
                  <a:srgbClr val="000000"/>
                </a:solidFill>
                <a:latin typeface="Times New Roman"/>
                <a:cs typeface="Arial" charset="0"/>
              </a:rPr>
              <a:t>asthma </a:t>
            </a:r>
          </a:p>
          <a:p>
            <a:pPr marL="1200150" lvl="2" indent="-285750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800" b="1" kern="0" dirty="0">
              <a:solidFill>
                <a:srgbClr val="000000"/>
              </a:solidFill>
              <a:latin typeface="Times New Roman"/>
              <a:cs typeface="Arial" charset="0"/>
            </a:endParaRPr>
          </a:p>
          <a:p>
            <a:pPr marL="800100" lvl="1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b="1" kern="0" dirty="0">
                <a:solidFill>
                  <a:srgbClr val="000000"/>
                </a:solidFill>
                <a:latin typeface="Times New Roman"/>
                <a:cs typeface="Arial" charset="0"/>
              </a:rPr>
              <a:t>Example skin irritant:</a:t>
            </a:r>
          </a:p>
          <a:p>
            <a:pPr marL="1200150" lvl="2" indent="-285750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b="1" kern="0" dirty="0">
                <a:solidFill>
                  <a:srgbClr val="000000"/>
                </a:solidFill>
                <a:latin typeface="Times New Roman"/>
                <a:cs typeface="Arial" charset="0"/>
              </a:rPr>
              <a:t>itching</a:t>
            </a:r>
          </a:p>
          <a:p>
            <a:pPr marL="1200150" lvl="2" indent="-285750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b="1" kern="0" dirty="0">
                <a:solidFill>
                  <a:srgbClr val="000000"/>
                </a:solidFill>
                <a:latin typeface="Times New Roman"/>
                <a:cs typeface="Arial" charset="0"/>
              </a:rPr>
              <a:t>rash</a:t>
            </a:r>
          </a:p>
          <a:p>
            <a:pPr marL="1200150" lvl="2" indent="-285750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b="1" kern="0" dirty="0">
                <a:solidFill>
                  <a:srgbClr val="000000"/>
                </a:solidFill>
                <a:latin typeface="Times New Roman"/>
                <a:cs typeface="Arial" charset="0"/>
              </a:rPr>
              <a:t>burning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9A8B24-B466-4B13-BE0F-37069C513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05000"/>
            <a:ext cx="1981200" cy="228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://www.survivingdisasters.info/wp-content/uploads/2010/10/chemicalburn-300x199.jpg">
            <a:extLst>
              <a:ext uri="{FF2B5EF4-FFF2-40B4-BE49-F238E27FC236}">
                <a16:creationId xmlns:a16="http://schemas.microsoft.com/office/drawing/2014/main" id="{06D901DA-FD9A-46E5-BF30-4E1BFD559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953000"/>
            <a:ext cx="2057400" cy="13620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8D159B93-9141-4B9E-94E2-19CE937244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A50021"/>
          </a:solidFill>
        </p:spPr>
        <p:txBody>
          <a:bodyPr lIns="92075" tIns="46038" rIns="92075" bIns="46038"/>
          <a:lstStyle/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Clues to determine if you have been exposed:  </a:t>
            </a:r>
            <a:r>
              <a:rPr lang="en-US" altLang="en-US" sz="3200" i="1">
                <a:solidFill>
                  <a:schemeClr val="bg1"/>
                </a:solidFill>
              </a:rPr>
              <a:t>Odor</a:t>
            </a:r>
          </a:p>
        </p:txBody>
      </p:sp>
      <p:sp>
        <p:nvSpPr>
          <p:cNvPr id="66563" name="Rectangle 4">
            <a:extLst>
              <a:ext uri="{FF2B5EF4-FFF2-40B4-BE49-F238E27FC236}">
                <a16:creationId xmlns:a16="http://schemas.microsoft.com/office/drawing/2014/main" id="{9ED37E0F-5460-49D5-A4D8-9B2B49EBFE0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0" y="2362200"/>
            <a:ext cx="9296400" cy="44958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You are NOT necessarily safe just because            you </a:t>
            </a:r>
            <a:r>
              <a:rPr lang="en-US" altLang="en-US" sz="2800" b="1" u="sng"/>
              <a:t>can’t</a:t>
            </a:r>
            <a:r>
              <a:rPr lang="en-US" altLang="en-US" sz="2800" b="1"/>
              <a:t> smell a chemical.</a:t>
            </a:r>
          </a:p>
          <a:p>
            <a:pPr marL="465138" lvl="1" indent="-7938" eaLnBrk="1" hangingPunct="1">
              <a:lnSpc>
                <a:spcPct val="90000"/>
              </a:lnSpc>
              <a:buFontTx/>
              <a:buNone/>
            </a:pPr>
            <a:r>
              <a:rPr lang="en-US" altLang="en-US" sz="2400" i="1"/>
              <a:t>Your senses maybe exhausted (e.g. oil based paint).</a:t>
            </a:r>
          </a:p>
          <a:p>
            <a:pPr marL="465138" lvl="1" indent="-7938" eaLnBrk="1" hangingPunct="1">
              <a:lnSpc>
                <a:spcPct val="90000"/>
              </a:lnSpc>
              <a:buFontTx/>
              <a:buNone/>
            </a:pPr>
            <a:r>
              <a:rPr lang="en-US" altLang="en-US" sz="2400" i="1"/>
              <a:t>Odor threshold may be lower than safe level (e.g. carbon monoxide).</a:t>
            </a:r>
            <a:endParaRPr lang="en-US" altLang="en-US" sz="2400" b="0" i="1"/>
          </a:p>
          <a:p>
            <a:pPr eaLnBrk="1" hangingPunct="1">
              <a:lnSpc>
                <a:spcPct val="90000"/>
              </a:lnSpc>
            </a:pPr>
            <a:endParaRPr lang="en-US" altLang="en-US" sz="2800" b="1" i="1"/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You are NOT necessarily at risk just because you </a:t>
            </a:r>
            <a:r>
              <a:rPr lang="en-US" altLang="en-US" sz="2800" b="1" u="sng"/>
              <a:t>can</a:t>
            </a:r>
            <a:r>
              <a:rPr lang="en-US" altLang="en-US" sz="2800" b="1"/>
              <a:t> smell a chemical.</a:t>
            </a:r>
          </a:p>
          <a:p>
            <a:pPr marL="465138" lvl="1" indent="-7938" eaLnBrk="1" hangingPunct="1">
              <a:lnSpc>
                <a:spcPct val="90000"/>
              </a:lnSpc>
              <a:buFontTx/>
              <a:buNone/>
            </a:pPr>
            <a:r>
              <a:rPr lang="en-US" altLang="en-US" sz="2400" i="1"/>
              <a:t>Odor threshold may be higher than safe level. </a:t>
            </a:r>
          </a:p>
          <a:p>
            <a:pPr marL="465138" lvl="1" indent="-7938" eaLnBrk="1" hangingPunct="1">
              <a:lnSpc>
                <a:spcPct val="90000"/>
              </a:lnSpc>
              <a:buFontTx/>
              <a:buNone/>
            </a:pPr>
            <a:r>
              <a:rPr lang="en-US" altLang="en-US" sz="2400" i="1"/>
              <a:t>Chemicals of low toxicity can have very strong odors (e.g.   mercaptans are added to natural gas).</a:t>
            </a:r>
          </a:p>
        </p:txBody>
      </p:sp>
      <p:sp>
        <p:nvSpPr>
          <p:cNvPr id="196612" name="Text Box 5">
            <a:extLst>
              <a:ext uri="{FF2B5EF4-FFF2-40B4-BE49-F238E27FC236}">
                <a16:creationId xmlns:a16="http://schemas.microsoft.com/office/drawing/2014/main" id="{19901B30-B580-4C43-9CD3-613F121B5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6477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A50021"/>
                </a:solidFill>
              </a:rPr>
              <a:t>Odor Threshold:</a:t>
            </a:r>
            <a:r>
              <a:rPr lang="en-US" altLang="en-US" sz="2800" b="1">
                <a:solidFill>
                  <a:srgbClr val="000000"/>
                </a:solidFill>
              </a:rPr>
              <a:t> concentration at which material can be detected by most people</a:t>
            </a:r>
            <a:r>
              <a:rPr lang="en-US" altLang="en-US" sz="2000" b="1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96613" name="Picture 4" descr="http://diaryofasmartchick.com/wp-content/uploads/2009/04/foot-odor.gif">
            <a:extLst>
              <a:ext uri="{FF2B5EF4-FFF2-40B4-BE49-F238E27FC236}">
                <a16:creationId xmlns:a16="http://schemas.microsoft.com/office/drawing/2014/main" id="{F509A706-A831-4EB0-80A0-32EED02EBE12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96113" y="1066800"/>
            <a:ext cx="1995487" cy="2209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itle 1">
            <a:extLst>
              <a:ext uri="{FF2B5EF4-FFF2-40B4-BE49-F238E27FC236}">
                <a16:creationId xmlns:a16="http://schemas.microsoft.com/office/drawing/2014/main" id="{B78C37BF-B610-448D-B2DF-50F8A38FD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1"/>
          </a:solidFill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Safety Data Sheet:  </a:t>
            </a:r>
            <a:r>
              <a:rPr lang="en-US" altLang="en-US" i="1">
                <a:solidFill>
                  <a:schemeClr val="bg1"/>
                </a:solidFill>
              </a:rPr>
              <a:t>Format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98659" name="Content Placeholder 2">
            <a:extLst>
              <a:ext uri="{FF2B5EF4-FFF2-40B4-BE49-F238E27FC236}">
                <a16:creationId xmlns:a16="http://schemas.microsoft.com/office/drawing/2014/main" id="{3D3AFAD8-8F20-4EF7-82F0-FFC66181E3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685800"/>
          </a:xfrm>
        </p:spPr>
        <p:txBody>
          <a:bodyPr/>
          <a:lstStyle/>
          <a:p>
            <a:pPr>
              <a:spcBef>
                <a:spcPts val="600"/>
              </a:spcBef>
              <a:buFontTx/>
              <a:buNone/>
            </a:pPr>
            <a:r>
              <a:rPr lang="en-US" altLang="en-US" sz="2800" u="sng"/>
              <a:t>Section 11 - Toxicological Information: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772AF3-2402-4C58-BD60-267EF3021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447800"/>
            <a:ext cx="9093200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itle 1">
            <a:extLst>
              <a:ext uri="{FF2B5EF4-FFF2-40B4-BE49-F238E27FC236}">
                <a16:creationId xmlns:a16="http://schemas.microsoft.com/office/drawing/2014/main" id="{AD2B3341-C54B-4EC5-B1B7-91CA195BB2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1"/>
          </a:solidFill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Safety Data Sheet:  </a:t>
            </a:r>
            <a:r>
              <a:rPr lang="en-US" altLang="en-US" i="1">
                <a:solidFill>
                  <a:schemeClr val="bg1"/>
                </a:solidFill>
              </a:rPr>
              <a:t>Format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99683" name="Content Placeholder 2">
            <a:extLst>
              <a:ext uri="{FF2B5EF4-FFF2-40B4-BE49-F238E27FC236}">
                <a16:creationId xmlns:a16="http://schemas.microsoft.com/office/drawing/2014/main" id="{6B748F20-5787-48CE-88A9-B712483757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8991600" cy="5943600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en-US" altLang="en-US" sz="2800"/>
              <a:t>Section 12 - Ecological information*</a:t>
            </a:r>
          </a:p>
          <a:p>
            <a:pPr>
              <a:spcBef>
                <a:spcPts val="3600"/>
              </a:spcBef>
            </a:pPr>
            <a:r>
              <a:rPr lang="en-US" altLang="en-US" sz="2800"/>
              <a:t>Section 13 - Disposal considerations*</a:t>
            </a:r>
          </a:p>
          <a:p>
            <a:pPr>
              <a:spcBef>
                <a:spcPts val="3600"/>
              </a:spcBef>
            </a:pPr>
            <a:r>
              <a:rPr lang="en-US" altLang="en-US" sz="2800"/>
              <a:t>Section 14 - Transport information*</a:t>
            </a:r>
          </a:p>
          <a:p>
            <a:pPr>
              <a:spcBef>
                <a:spcPts val="3600"/>
              </a:spcBef>
            </a:pPr>
            <a:r>
              <a:rPr lang="en-US" altLang="en-US" sz="2800"/>
              <a:t>Section 15 - Regulatory information*</a:t>
            </a:r>
          </a:p>
          <a:p>
            <a:pPr>
              <a:spcBef>
                <a:spcPts val="3600"/>
              </a:spcBef>
            </a:pPr>
            <a:r>
              <a:rPr lang="en-US" altLang="en-US" sz="2800"/>
              <a:t>Section 16 - Other information, date of preparation or last revision</a:t>
            </a:r>
          </a:p>
          <a:p>
            <a:pPr>
              <a:spcBef>
                <a:spcPts val="3600"/>
              </a:spcBef>
              <a:buFontTx/>
              <a:buNone/>
            </a:pPr>
            <a:r>
              <a:rPr lang="en-US" altLang="en-US" sz="2800"/>
              <a:t> *</a:t>
            </a:r>
            <a:r>
              <a:rPr lang="en-US" altLang="en-US" sz="2800" i="1"/>
              <a:t>Note: Since other agencies regulate this information, OSHA does not enforce these sections 12-15</a:t>
            </a:r>
          </a:p>
          <a:p>
            <a:endParaRPr lang="en-US" altLang="en-US"/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1880EDF2-9009-4800-AA2E-55295A48A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76400"/>
            <a:ext cx="4267200" cy="6858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2B054977-38DA-4563-989C-235A4B0080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600200"/>
            <a:ext cx="38100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7110CF53-3BB4-491C-93E6-3B91A8C896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9800" y="1447800"/>
            <a:ext cx="3657600" cy="1143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75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itle 1">
            <a:extLst>
              <a:ext uri="{FF2B5EF4-FFF2-40B4-BE49-F238E27FC236}">
                <a16:creationId xmlns:a16="http://schemas.microsoft.com/office/drawing/2014/main" id="{CF13876D-55CE-4A89-9EA6-9810EB61C7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Questions????</a:t>
            </a:r>
          </a:p>
        </p:txBody>
      </p:sp>
      <p:sp>
        <p:nvSpPr>
          <p:cNvPr id="205827" name="Content Placeholder 2">
            <a:extLst>
              <a:ext uri="{FF2B5EF4-FFF2-40B4-BE49-F238E27FC236}">
                <a16:creationId xmlns:a16="http://schemas.microsoft.com/office/drawing/2014/main" id="{7005202C-0964-4157-8495-CE11116AFD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One last note – Under RTK Law, employees may not bring their own chemical products to the workplace without cooperation of their employer because it would require training, proper labels and Safety Data Sheets.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B28D13CA-B7E2-4703-912D-B198016EDC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What is a Hazardous Material?</a:t>
            </a:r>
          </a:p>
        </p:txBody>
      </p:sp>
      <p:sp>
        <p:nvSpPr>
          <p:cNvPr id="126981" name="Text Box 3">
            <a:extLst>
              <a:ext uri="{FF2B5EF4-FFF2-40B4-BE49-F238E27FC236}">
                <a16:creationId xmlns:a16="http://schemas.microsoft.com/office/drawing/2014/main" id="{854C1C24-AF0D-4655-9857-AE401E02C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0600"/>
            <a:ext cx="9144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000000"/>
                </a:solidFill>
              </a:rPr>
              <a:t>Brainstorm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rgbClr val="000000"/>
                </a:solidFill>
              </a:rPr>
              <a:t>What are the characteristics that make a material hazardous?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D08D1F-D0B8-418F-A857-76D9DA5A08D6}"/>
              </a:ext>
            </a:extLst>
          </p:cNvPr>
          <p:cNvGrpSpPr/>
          <p:nvPr/>
        </p:nvGrpSpPr>
        <p:grpSpPr>
          <a:xfrm>
            <a:off x="28295" y="4979776"/>
            <a:ext cx="8865334" cy="1681490"/>
            <a:chOff x="50066" y="4855835"/>
            <a:chExt cx="8865334" cy="1681490"/>
          </a:xfrm>
        </p:grpSpPr>
        <p:sp>
          <p:nvSpPr>
            <p:cNvPr id="126983" name="Text Box 8">
              <a:extLst>
                <a:ext uri="{FF2B5EF4-FFF2-40B4-BE49-F238E27FC236}">
                  <a16:creationId xmlns:a16="http://schemas.microsoft.com/office/drawing/2014/main" id="{B13CAA7B-2137-4C0B-B8D1-4779FB4407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5199063"/>
              <a:ext cx="2590800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rgbClr val="000000"/>
                  </a:solidFill>
                </a:rPr>
                <a:t>Flammable/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000000"/>
                  </a:solidFill>
                </a:rPr>
                <a:t>Ignitable</a:t>
              </a:r>
            </a:p>
          </p:txBody>
        </p:sp>
        <p:sp>
          <p:nvSpPr>
            <p:cNvPr id="126984" name="Text Box 13">
              <a:extLst>
                <a:ext uri="{FF2B5EF4-FFF2-40B4-BE49-F238E27FC236}">
                  <a16:creationId xmlns:a16="http://schemas.microsoft.com/office/drawing/2014/main" id="{FCA4F1A1-E0D8-4801-B5DC-E518E976FB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105400"/>
              <a:ext cx="4648200" cy="143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ckThin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</a:rPr>
                <a:t>A substance having a flash point below 100 degrees, is easily ignited and quick burning.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 b="1">
                <a:solidFill>
                  <a:srgbClr val="000000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FE09341-D0CD-4981-A346-338E1067E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66" y="4855835"/>
              <a:ext cx="1676832" cy="168149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8FF3CD-B29E-4F5B-A053-13D0D8AA29A9}"/>
              </a:ext>
            </a:extLst>
          </p:cNvPr>
          <p:cNvGrpSpPr/>
          <p:nvPr/>
        </p:nvGrpSpPr>
        <p:grpSpPr>
          <a:xfrm>
            <a:off x="28295" y="2820776"/>
            <a:ext cx="9115705" cy="1703599"/>
            <a:chOff x="28295" y="2820776"/>
            <a:chExt cx="9115705" cy="1703599"/>
          </a:xfrm>
        </p:grpSpPr>
        <p:sp>
          <p:nvSpPr>
            <p:cNvPr id="126988" name="Text Box 6">
              <a:extLst>
                <a:ext uri="{FF2B5EF4-FFF2-40B4-BE49-F238E27FC236}">
                  <a16:creationId xmlns:a16="http://schemas.microsoft.com/office/drawing/2014/main" id="{43EC2BBD-E9D3-4333-958E-1051A03D7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200" y="3505200"/>
              <a:ext cx="40386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solidFill>
                    <a:srgbClr val="000000"/>
                  </a:solidFill>
                </a:rPr>
                <a:t>Toxic</a:t>
              </a:r>
            </a:p>
          </p:txBody>
        </p:sp>
        <p:sp>
          <p:nvSpPr>
            <p:cNvPr id="126986" name="Text Box 12">
              <a:extLst>
                <a:ext uri="{FF2B5EF4-FFF2-40B4-BE49-F238E27FC236}">
                  <a16:creationId xmlns:a16="http://schemas.microsoft.com/office/drawing/2014/main" id="{3039B5A0-4E80-4989-9347-F7BE877FE2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000" y="3200400"/>
              <a:ext cx="4953000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ckThin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en-US" altLang="en-US" sz="2000" b="1">
                  <a:solidFill>
                    <a:srgbClr val="000000"/>
                  </a:solidFill>
                </a:rPr>
                <a:t>A substance which has the capacity to injure or harm to the body by entry through absorption, ingestion, inhalation, or injection.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66EA3B7-7175-468D-A903-933D66A6A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295" y="2820776"/>
              <a:ext cx="1698603" cy="170359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B2EB4C2C-4B29-4B8F-8FC6-C560DC09D5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3"/>
          </a:xfrm>
          <a:solidFill>
            <a:schemeClr val="tx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What is a Hazardous Material?</a:t>
            </a:r>
          </a:p>
        </p:txBody>
      </p:sp>
      <p:sp>
        <p:nvSpPr>
          <p:cNvPr id="129028" name="Rectangle 13">
            <a:extLst>
              <a:ext uri="{FF2B5EF4-FFF2-40B4-BE49-F238E27FC236}">
                <a16:creationId xmlns:a16="http://schemas.microsoft.com/office/drawing/2014/main" id="{C282FA2B-1862-486E-8F18-0CAFF1DDC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2590800"/>
            <a:ext cx="8763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8125" indent="-238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 dirty="0">
                <a:solidFill>
                  <a:srgbClr val="000000"/>
                </a:solidFill>
              </a:rPr>
              <a:t>Produces a chemical change, and can destroy living tissue and metal on contact.</a:t>
            </a:r>
          </a:p>
          <a:p>
            <a:pPr>
              <a:spcBef>
                <a:spcPct val="0"/>
              </a:spcBef>
            </a:pPr>
            <a:endParaRPr lang="en-US" altLang="en-US" b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b="1" dirty="0">
                <a:solidFill>
                  <a:srgbClr val="000000"/>
                </a:solidFill>
              </a:rPr>
              <a:t>Can do serious damage in a short amount of time.  The longer the contact time, the greater the damage.</a:t>
            </a:r>
          </a:p>
          <a:p>
            <a:pPr>
              <a:spcBef>
                <a:spcPct val="0"/>
              </a:spcBef>
            </a:pPr>
            <a:endParaRPr lang="en-US" altLang="en-US" b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b="1" dirty="0">
                <a:solidFill>
                  <a:srgbClr val="000000"/>
                </a:solidFill>
              </a:rPr>
              <a:t>Are more dangerous when concentrated.</a:t>
            </a:r>
          </a:p>
          <a:p>
            <a:pPr>
              <a:spcBef>
                <a:spcPct val="0"/>
              </a:spcBef>
            </a:pPr>
            <a:endParaRPr lang="en-US" altLang="en-US" b="1" dirty="0">
              <a:solidFill>
                <a:srgbClr val="00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370B02-E81C-4078-BE80-C2F629AC56FC}"/>
              </a:ext>
            </a:extLst>
          </p:cNvPr>
          <p:cNvGrpSpPr/>
          <p:nvPr/>
        </p:nvGrpSpPr>
        <p:grpSpPr>
          <a:xfrm>
            <a:off x="214685" y="922524"/>
            <a:ext cx="8510215" cy="1537915"/>
            <a:chOff x="214685" y="922524"/>
            <a:chExt cx="8510215" cy="153791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C88379C-01B5-4257-B1D2-EC5B03113DB9}"/>
                </a:ext>
              </a:extLst>
            </p:cNvPr>
            <p:cNvGrpSpPr/>
            <p:nvPr/>
          </p:nvGrpSpPr>
          <p:grpSpPr>
            <a:xfrm>
              <a:off x="1790700" y="1066800"/>
              <a:ext cx="6934200" cy="1015545"/>
              <a:chOff x="1790700" y="1066800"/>
              <a:chExt cx="6934200" cy="1015545"/>
            </a:xfrm>
          </p:grpSpPr>
          <p:sp>
            <p:nvSpPr>
              <p:cNvPr id="129030" name="Text Box 6">
                <a:extLst>
                  <a:ext uri="{FF2B5EF4-FFF2-40B4-BE49-F238E27FC236}">
                    <a16:creationId xmlns:a16="http://schemas.microsoft.com/office/drawing/2014/main" id="{04CADB94-DD0F-4520-9DC0-0A571F7F05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0700" y="1295400"/>
                <a:ext cx="2209800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517775" indent="-2517775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b="1">
                    <a:solidFill>
                      <a:srgbClr val="000000"/>
                    </a:solidFill>
                  </a:rPr>
                  <a:t>Corrosive	</a:t>
                </a:r>
                <a:endParaRPr lang="en-US" alt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29031" name="Rectangle 13">
                <a:extLst>
                  <a:ext uri="{FF2B5EF4-FFF2-40B4-BE49-F238E27FC236}">
                    <a16:creationId xmlns:a16="http://schemas.microsoft.com/office/drawing/2014/main" id="{E5AEEF76-481F-41F4-A0D8-CDEBD4EFC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6700" y="1066800"/>
                <a:ext cx="4648200" cy="1015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000000"/>
                    </a:solidFill>
                  </a:rPr>
                  <a:t>Acids and Bases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000000"/>
                    </a:solidFill>
                  </a:rPr>
                  <a:t>With a pH &lt; 2 or &gt;12.5</a:t>
                </a:r>
              </a:p>
            </p:txBody>
          </p:sp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B86EC00-1542-46BA-B92C-FAA816803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685" y="922524"/>
              <a:ext cx="1537915" cy="153791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3A6FCFFD-9EA8-451C-9D29-F7DC2A337B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3505200"/>
            <a:ext cx="5715000" cy="2895600"/>
          </a:xfrm>
          <a:solidFill>
            <a:srgbClr val="FFCC00"/>
          </a:solidFill>
          <a:ln w="57150" cmpd="thickThin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b="1">
                <a:solidFill>
                  <a:srgbClr val="990033"/>
                </a:solidFill>
              </a:rPr>
              <a:t>pH Scale</a:t>
            </a:r>
          </a:p>
          <a:p>
            <a:pPr marL="0" indent="0" algn="ctr" eaLnBrk="1" hangingPunct="1">
              <a:buFontTx/>
              <a:buNone/>
            </a:pPr>
            <a:endParaRPr lang="en-US" altLang="en-US" b="1">
              <a:solidFill>
                <a:srgbClr val="990033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CC66FF"/>
              </a:solidFill>
            </a:endParaRPr>
          </a:p>
          <a:p>
            <a:pPr marL="0" indent="0" eaLnBrk="1" hangingPunct="1"/>
            <a:endParaRPr lang="en-US" altLang="en-US" sz="2800"/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BE81BA98-13A5-4649-965B-1662DCC73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pH and Corrosivity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9BBC815F-A3E4-4881-A592-BF4267B96790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114800"/>
            <a:ext cx="5486400" cy="1958975"/>
            <a:chOff x="1017" y="2592"/>
            <a:chExt cx="3879" cy="1234"/>
          </a:xfrm>
        </p:grpSpPr>
        <p:grpSp>
          <p:nvGrpSpPr>
            <p:cNvPr id="130056" name="Group 4">
              <a:extLst>
                <a:ext uri="{FF2B5EF4-FFF2-40B4-BE49-F238E27FC236}">
                  <a16:creationId xmlns:a16="http://schemas.microsoft.com/office/drawing/2014/main" id="{40192EB4-D989-4B0C-A858-54B3EB4FCD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2976"/>
              <a:ext cx="3840" cy="850"/>
              <a:chOff x="1056" y="2976"/>
              <a:chExt cx="3840" cy="850"/>
            </a:xfrm>
          </p:grpSpPr>
          <p:sp>
            <p:nvSpPr>
              <p:cNvPr id="110605" name="Rectangle 7">
                <a:extLst>
                  <a:ext uri="{FF2B5EF4-FFF2-40B4-BE49-F238E27FC236}">
                    <a16:creationId xmlns:a16="http://schemas.microsoft.com/office/drawing/2014/main" id="{6132F89C-1D31-4216-910A-784ACF73B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648" y="2976"/>
                <a:ext cx="1248" cy="287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auto" hangingPunct="1"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2400" b="1" kern="0">
                    <a:solidFill>
                      <a:srgbClr val="990033"/>
                    </a:solidFill>
                  </a:rPr>
                  <a:t>14</a:t>
                </a:r>
              </a:p>
            </p:txBody>
          </p:sp>
          <p:sp>
            <p:nvSpPr>
              <p:cNvPr id="110606" name="Rectangle 8">
                <a:extLst>
                  <a:ext uri="{FF2B5EF4-FFF2-40B4-BE49-F238E27FC236}">
                    <a16:creationId xmlns:a16="http://schemas.microsoft.com/office/drawing/2014/main" id="{E0AFCC6B-9047-48B4-BB24-0446B3224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336" y="2976"/>
                <a:ext cx="1312" cy="287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auto" hangingPunct="1"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2400" b="1" kern="0">
                    <a:solidFill>
                      <a:srgbClr val="990033"/>
                    </a:solidFill>
                  </a:rPr>
                  <a:t>7</a:t>
                </a:r>
              </a:p>
            </p:txBody>
          </p:sp>
          <p:sp>
            <p:nvSpPr>
              <p:cNvPr id="110607" name="Rectangle 9">
                <a:extLst>
                  <a:ext uri="{FF2B5EF4-FFF2-40B4-BE49-F238E27FC236}">
                    <a16:creationId xmlns:a16="http://schemas.microsoft.com/office/drawing/2014/main" id="{4764A204-C054-4A0B-BFD5-39FCBB93C5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056" y="2976"/>
                <a:ext cx="1280" cy="287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auto" hangingPunct="1"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2400" b="1" kern="0">
                    <a:solidFill>
                      <a:srgbClr val="990033"/>
                    </a:solidFill>
                  </a:rPr>
                  <a:t>1</a:t>
                </a:r>
              </a:p>
            </p:txBody>
          </p:sp>
          <p:sp>
            <p:nvSpPr>
              <p:cNvPr id="110608" name="Rectangle 10">
                <a:extLst>
                  <a:ext uri="{FF2B5EF4-FFF2-40B4-BE49-F238E27FC236}">
                    <a16:creationId xmlns:a16="http://schemas.microsoft.com/office/drawing/2014/main" id="{420CA528-F9DF-4439-9604-90D7712CB8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648" y="3263"/>
                <a:ext cx="1248" cy="563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auto" hangingPunct="1"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2400" b="1" kern="0">
                    <a:solidFill>
                      <a:srgbClr val="990033"/>
                    </a:solidFill>
                  </a:rPr>
                  <a:t>Very</a:t>
                </a:r>
              </a:p>
              <a:p>
                <a:pPr algn="ctr" eaLnBrk="1" fontAlgn="auto" hangingPunct="1"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2400" b="1" kern="0">
                    <a:solidFill>
                      <a:srgbClr val="990033"/>
                    </a:solidFill>
                  </a:rPr>
                  <a:t>Alkaline</a:t>
                </a:r>
              </a:p>
            </p:txBody>
          </p:sp>
          <p:sp>
            <p:nvSpPr>
              <p:cNvPr id="110609" name="Rectangle 11">
                <a:extLst>
                  <a:ext uri="{FF2B5EF4-FFF2-40B4-BE49-F238E27FC236}">
                    <a16:creationId xmlns:a16="http://schemas.microsoft.com/office/drawing/2014/main" id="{F87CA5A1-6F29-4630-868F-1A6A12598A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336" y="3263"/>
                <a:ext cx="1312" cy="563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auto" hangingPunct="1"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2400" b="1" kern="0">
                    <a:solidFill>
                      <a:srgbClr val="990033"/>
                    </a:solidFill>
                  </a:rPr>
                  <a:t>Neutral</a:t>
                </a:r>
              </a:p>
            </p:txBody>
          </p:sp>
          <p:sp>
            <p:nvSpPr>
              <p:cNvPr id="110610" name="Rectangle 12">
                <a:extLst>
                  <a:ext uri="{FF2B5EF4-FFF2-40B4-BE49-F238E27FC236}">
                    <a16:creationId xmlns:a16="http://schemas.microsoft.com/office/drawing/2014/main" id="{8856B5FE-9E30-4217-AB23-ABBF1A157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056" y="3263"/>
                <a:ext cx="1280" cy="563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auto" hangingPunct="1"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2400" b="1" kern="0">
                    <a:solidFill>
                      <a:srgbClr val="990033"/>
                    </a:solidFill>
                  </a:rPr>
                  <a:t>Very</a:t>
                </a:r>
              </a:p>
              <a:p>
                <a:pPr algn="ctr" eaLnBrk="1" fontAlgn="auto" hangingPunct="1"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2400" b="1" kern="0">
                    <a:solidFill>
                      <a:srgbClr val="990033"/>
                    </a:solidFill>
                  </a:rPr>
                  <a:t>Acidic</a:t>
                </a:r>
              </a:p>
            </p:txBody>
          </p:sp>
          <p:sp>
            <p:nvSpPr>
              <p:cNvPr id="110611" name="Line 13">
                <a:extLst>
                  <a:ext uri="{FF2B5EF4-FFF2-40B4-BE49-F238E27FC236}">
                    <a16:creationId xmlns:a16="http://schemas.microsoft.com/office/drawing/2014/main" id="{159700B2-8AB8-465C-8112-D2A7BD5545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6" y="3826"/>
                <a:ext cx="128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0612" name="Line 14">
                <a:extLst>
                  <a:ext uri="{FF2B5EF4-FFF2-40B4-BE49-F238E27FC236}">
                    <a16:creationId xmlns:a16="http://schemas.microsoft.com/office/drawing/2014/main" id="{78282F79-90AD-4666-BD97-D53A6BCBF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6" y="2976"/>
                <a:ext cx="128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0613" name="Line 15">
                <a:extLst>
                  <a:ext uri="{FF2B5EF4-FFF2-40B4-BE49-F238E27FC236}">
                    <a16:creationId xmlns:a16="http://schemas.microsoft.com/office/drawing/2014/main" id="{CF362E55-D19F-4D68-8085-9B6A33DF83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6" y="2976"/>
                <a:ext cx="0" cy="287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0614" name="Line 16">
                <a:extLst>
                  <a:ext uri="{FF2B5EF4-FFF2-40B4-BE49-F238E27FC236}">
                    <a16:creationId xmlns:a16="http://schemas.microsoft.com/office/drawing/2014/main" id="{36FD2B97-3E84-4A4F-8028-C9794B0194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96" y="2976"/>
                <a:ext cx="0" cy="287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0615" name="Line 17">
                <a:extLst>
                  <a:ext uri="{FF2B5EF4-FFF2-40B4-BE49-F238E27FC236}">
                    <a16:creationId xmlns:a16="http://schemas.microsoft.com/office/drawing/2014/main" id="{8BB78327-2D1F-4560-B5B8-18DA23C30B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36" y="2976"/>
                <a:ext cx="1312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0616" name="Line 18">
                <a:extLst>
                  <a:ext uri="{FF2B5EF4-FFF2-40B4-BE49-F238E27FC236}">
                    <a16:creationId xmlns:a16="http://schemas.microsoft.com/office/drawing/2014/main" id="{5829310F-90A5-4A98-8359-8FEE1F3674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6" y="3263"/>
                <a:ext cx="0" cy="56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0617" name="Line 19">
                <a:extLst>
                  <a:ext uri="{FF2B5EF4-FFF2-40B4-BE49-F238E27FC236}">
                    <a16:creationId xmlns:a16="http://schemas.microsoft.com/office/drawing/2014/main" id="{7481CCDD-4BE9-4140-9321-9E8F5AC23D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48" y="2976"/>
                <a:ext cx="124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0618" name="Line 20">
                <a:extLst>
                  <a:ext uri="{FF2B5EF4-FFF2-40B4-BE49-F238E27FC236}">
                    <a16:creationId xmlns:a16="http://schemas.microsoft.com/office/drawing/2014/main" id="{3C869950-D958-4E71-A0DB-452E89931F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96" y="3263"/>
                <a:ext cx="0" cy="56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0619" name="Line 21">
                <a:extLst>
                  <a:ext uri="{FF2B5EF4-FFF2-40B4-BE49-F238E27FC236}">
                    <a16:creationId xmlns:a16="http://schemas.microsoft.com/office/drawing/2014/main" id="{2CDAD257-1FE7-4692-9679-F987A43BE7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36" y="3826"/>
                <a:ext cx="1312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0620" name="Line 22">
                <a:extLst>
                  <a:ext uri="{FF2B5EF4-FFF2-40B4-BE49-F238E27FC236}">
                    <a16:creationId xmlns:a16="http://schemas.microsoft.com/office/drawing/2014/main" id="{5B7B3947-226C-4FEE-8F23-4A0D3BEFAD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48" y="3826"/>
                <a:ext cx="124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30057" name="Group 3">
              <a:extLst>
                <a:ext uri="{FF2B5EF4-FFF2-40B4-BE49-F238E27FC236}">
                  <a16:creationId xmlns:a16="http://schemas.microsoft.com/office/drawing/2014/main" id="{C09C0AD2-FE40-41D5-AA3E-938E313555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7" y="2592"/>
              <a:ext cx="3879" cy="306"/>
              <a:chOff x="960" y="2592"/>
              <a:chExt cx="3879" cy="306"/>
            </a:xfrm>
          </p:grpSpPr>
          <p:sp>
            <p:nvSpPr>
              <p:cNvPr id="110602" name="Line 4">
                <a:extLst>
                  <a:ext uri="{FF2B5EF4-FFF2-40B4-BE49-F238E27FC236}">
                    <a16:creationId xmlns:a16="http://schemas.microsoft.com/office/drawing/2014/main" id="{237C5CA3-1714-4CF2-8E23-ED515D3EAA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736"/>
                <a:ext cx="2926" cy="0"/>
              </a:xfrm>
              <a:prstGeom prst="line">
                <a:avLst/>
              </a:prstGeom>
              <a:noFill/>
              <a:ln w="57150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0603" name="AutoShape 5">
                <a:extLst>
                  <a:ext uri="{FF2B5EF4-FFF2-40B4-BE49-F238E27FC236}">
                    <a16:creationId xmlns:a16="http://schemas.microsoft.com/office/drawing/2014/main" id="{9C99D702-D27B-4829-8422-8B4A85651C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960" y="2592"/>
                <a:ext cx="615" cy="306"/>
              </a:xfrm>
              <a:prstGeom prst="notchedRightArrow">
                <a:avLst>
                  <a:gd name="adj1" fmla="val 50000"/>
                  <a:gd name="adj2" fmla="val 50245"/>
                </a:avLst>
              </a:prstGeom>
              <a:solidFill>
                <a:srgbClr val="FFCC00"/>
              </a:solidFill>
              <a:ln w="57150">
                <a:solidFill>
                  <a:srgbClr val="A5002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24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04" name="AutoShape 23">
                <a:extLst>
                  <a:ext uri="{FF2B5EF4-FFF2-40B4-BE49-F238E27FC236}">
                    <a16:creationId xmlns:a16="http://schemas.microsoft.com/office/drawing/2014/main" id="{DD36966D-66BB-456E-91AD-F65C035710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2592"/>
                <a:ext cx="615" cy="306"/>
              </a:xfrm>
              <a:prstGeom prst="notchedRightArrow">
                <a:avLst>
                  <a:gd name="adj1" fmla="val 50000"/>
                  <a:gd name="adj2" fmla="val 50245"/>
                </a:avLst>
              </a:prstGeom>
              <a:solidFill>
                <a:srgbClr val="FFCC00"/>
              </a:solidFill>
              <a:ln w="57150">
                <a:solidFill>
                  <a:srgbClr val="A5002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2400" ker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605" name="Text Box 24">
            <a:extLst>
              <a:ext uri="{FF2B5EF4-FFF2-40B4-BE49-F238E27FC236}">
                <a16:creationId xmlns:a16="http://schemas.microsoft.com/office/drawing/2014/main" id="{5311816E-108B-479C-853A-810211775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43000"/>
            <a:ext cx="77724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b="1" kern="0">
                <a:solidFill>
                  <a:srgbClr val="C00000"/>
                </a:solidFill>
              </a:rPr>
              <a:t>A material is corrosive when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b="1" kern="0">
                <a:solidFill>
                  <a:srgbClr val="C00000"/>
                </a:solidFill>
              </a:rPr>
              <a:t>it is at either end of the pH Scale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b="1" kern="0">
                <a:solidFill>
                  <a:srgbClr val="C00000"/>
                </a:solidFill>
              </a:rPr>
              <a:t>&lt; or = 2, or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b="1" kern="0">
                <a:solidFill>
                  <a:srgbClr val="C00000"/>
                </a:solidFill>
              </a:rPr>
              <a:t>&gt; or = 12.5</a:t>
            </a:r>
          </a:p>
        </p:txBody>
      </p:sp>
      <p:sp>
        <p:nvSpPr>
          <p:cNvPr id="71686" name="TextBox 26">
            <a:extLst>
              <a:ext uri="{FF2B5EF4-FFF2-40B4-BE49-F238E27FC236}">
                <a16:creationId xmlns:a16="http://schemas.microsoft.com/office/drawing/2014/main" id="{DA1CBBC5-BBB7-433D-867C-81B10FEB2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53" y="4057234"/>
            <a:ext cx="1828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400" b="1" kern="0" dirty="0">
                <a:solidFill>
                  <a:srgbClr val="C00000"/>
                </a:solidFill>
              </a:rPr>
              <a:t>Examples: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2400" b="1" kern="0" dirty="0">
                <a:solidFill>
                  <a:srgbClr val="C00000"/>
                </a:solidFill>
              </a:rPr>
              <a:t>De-scaler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2400" b="1" kern="0" dirty="0">
                <a:solidFill>
                  <a:srgbClr val="C00000"/>
                </a:solidFill>
              </a:rPr>
              <a:t>Battery acid</a:t>
            </a:r>
          </a:p>
        </p:txBody>
      </p:sp>
      <p:sp>
        <p:nvSpPr>
          <p:cNvPr id="71687" name="TextBox 27">
            <a:extLst>
              <a:ext uri="{FF2B5EF4-FFF2-40B4-BE49-F238E27FC236}">
                <a16:creationId xmlns:a16="http://schemas.microsoft.com/office/drawing/2014/main" id="{7EFE8C1F-FE26-4BDA-BE70-286E4C27E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090988"/>
            <a:ext cx="1752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400" b="1" kern="0" dirty="0">
                <a:solidFill>
                  <a:srgbClr val="C00000"/>
                </a:solidFill>
              </a:rPr>
              <a:t>Examples: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2400" b="1" kern="0" dirty="0">
                <a:solidFill>
                  <a:srgbClr val="C00000"/>
                </a:solidFill>
              </a:rPr>
              <a:t>Ammonia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2400" b="1" kern="0" dirty="0">
                <a:solidFill>
                  <a:srgbClr val="C00000"/>
                </a:solidFill>
              </a:rPr>
              <a:t>Bleach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2400" b="1" kern="0" dirty="0">
                <a:solidFill>
                  <a:srgbClr val="C00000"/>
                </a:solidFill>
              </a:rPr>
              <a:t>Oven Cleaner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 animBg="1"/>
      <p:bldP spid="71686" grpId="0"/>
      <p:bldP spid="71687" grpId="0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16214</TotalTime>
  <Words>2961</Words>
  <Application>Microsoft Office PowerPoint</Application>
  <PresentationFormat>On-screen Show (4:3)</PresentationFormat>
  <Paragraphs>702</Paragraphs>
  <Slides>69</Slides>
  <Notes>69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85" baseType="lpstr">
      <vt:lpstr>Arial</vt:lpstr>
      <vt:lpstr>Arial Black</vt:lpstr>
      <vt:lpstr>Arial Narrow</vt:lpstr>
      <vt:lpstr>Calibri</vt:lpstr>
      <vt:lpstr>Times New Roman</vt:lpstr>
      <vt:lpstr>Verdana</vt:lpstr>
      <vt:lpstr>Custom Design</vt:lpstr>
      <vt:lpstr>Default Design</vt:lpstr>
      <vt:lpstr>3_Default Design</vt:lpstr>
      <vt:lpstr>4_Default Design</vt:lpstr>
      <vt:lpstr>10_Default Design</vt:lpstr>
      <vt:lpstr>6_Default Design</vt:lpstr>
      <vt:lpstr>1_Default Design</vt:lpstr>
      <vt:lpstr>7_Default Design</vt:lpstr>
      <vt:lpstr>2_Default Design</vt:lpstr>
      <vt:lpstr>Clip</vt:lpstr>
      <vt:lpstr>Massachusetts Right To Know Law Global Harmonized System Training  Worcester Public Schools School Nutrition Department October 6, 2017</vt:lpstr>
      <vt:lpstr>Presentation Overview</vt:lpstr>
      <vt:lpstr>What law governs the use of chemicals in the workplace? </vt:lpstr>
      <vt:lpstr>What is the Purpose of the RTK Program?</vt:lpstr>
      <vt:lpstr>What are WPS’s RTK Responsibilities?</vt:lpstr>
      <vt:lpstr>Where can I get assistance on RTK?</vt:lpstr>
      <vt:lpstr>What is a Hazardous Material?</vt:lpstr>
      <vt:lpstr>What is a Hazardous Material?</vt:lpstr>
      <vt:lpstr>pH and Corrosivity</vt:lpstr>
      <vt:lpstr>PH and Corrosivity: Health Effects and Precautions</vt:lpstr>
      <vt:lpstr>What is a Hazardous Material?</vt:lpstr>
      <vt:lpstr>pH Scale of New Green Product Line</vt:lpstr>
      <vt:lpstr>pH Scale of Old Product Line</vt:lpstr>
      <vt:lpstr>What is a Hazardous Material?</vt:lpstr>
      <vt:lpstr>Reactives - Oxidizers</vt:lpstr>
      <vt:lpstr>Oxidizers:  Storage</vt:lpstr>
      <vt:lpstr>Chemical Forms:  What are they?</vt:lpstr>
      <vt:lpstr>PowerPoint Presentation</vt:lpstr>
      <vt:lpstr>Where do I get information on chemicals hazards?</vt:lpstr>
      <vt:lpstr>Global Harmonized System  (OSHA and MA Department of Labor Standards have adopted)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the new GHS Label Requirements for a  Primary Label?   (original containers)   Note use of pictograms.</vt:lpstr>
      <vt:lpstr>What are the Labeling Requirements for  Secondary Containers?</vt:lpstr>
      <vt:lpstr>What is a Safety Data Sheet?</vt:lpstr>
      <vt:lpstr>Order of SDS Sections</vt:lpstr>
      <vt:lpstr>Safety Data Sheet:  Format</vt:lpstr>
      <vt:lpstr>Safety Data Sheet:  Format</vt:lpstr>
      <vt:lpstr>Safety Data Sheet:  Format</vt:lpstr>
      <vt:lpstr>Safety Data Sheet:  Format</vt:lpstr>
      <vt:lpstr>PowerPoint Presentation</vt:lpstr>
      <vt:lpstr>Hazardous Materials Identification System (HMIS) Rating System for Workers- new law allows these to still be used!</vt:lpstr>
      <vt:lpstr>Stearamine NFPA/HMIS Information</vt:lpstr>
      <vt:lpstr>Safety Data Sheet:  Format</vt:lpstr>
      <vt:lpstr>Safety Data Sheet:  Format</vt:lpstr>
      <vt:lpstr>Safety Data Sheet:  Format</vt:lpstr>
      <vt:lpstr>Safety Data Sheet:  Format</vt:lpstr>
      <vt:lpstr>Corrosives:  Emergency Wash Equipment</vt:lpstr>
      <vt:lpstr>Safety Data Sheet:  Format</vt:lpstr>
      <vt:lpstr>Safety Data Sheet:  Format</vt:lpstr>
      <vt:lpstr>Safety Data Sheet:  Format</vt:lpstr>
      <vt:lpstr>Safety Data Sheet:  Format</vt:lpstr>
      <vt:lpstr>Handling and Storage</vt:lpstr>
      <vt:lpstr>Safety Data Sheet:  Format</vt:lpstr>
      <vt:lpstr>Safety Data Sheet:  Format</vt:lpstr>
      <vt:lpstr>Safety Data Sheet:  Format</vt:lpstr>
      <vt:lpstr>Safety Data Sheet:  Format</vt:lpstr>
      <vt:lpstr>Safety Data Sheet:  Format</vt:lpstr>
      <vt:lpstr>Safety Data Sheet:  Format</vt:lpstr>
      <vt:lpstr>Exposure Controls:  PPE - Gloves</vt:lpstr>
      <vt:lpstr>Exposure Controls:  PPE - Gloves</vt:lpstr>
      <vt:lpstr>Exposure Controls: PPE - Eye Protection</vt:lpstr>
      <vt:lpstr>Personal Protective Equipment (PPE)</vt:lpstr>
      <vt:lpstr>Safety Data Sheet:  Format</vt:lpstr>
      <vt:lpstr>Safety Data Sheet:  Format</vt:lpstr>
      <vt:lpstr>Safety Data Sheet:  Format</vt:lpstr>
      <vt:lpstr>Reactivity </vt:lpstr>
      <vt:lpstr>Safety Data Sheet:  Format</vt:lpstr>
      <vt:lpstr>Safety Data Sheet:  Format</vt:lpstr>
      <vt:lpstr>Safety Data Sheet:  Format</vt:lpstr>
      <vt:lpstr>Clues to determine if you have been exposed:  Odor</vt:lpstr>
      <vt:lpstr>Safety Data Sheet:  Format</vt:lpstr>
      <vt:lpstr>Safety Data Sheet:  Format</vt:lpstr>
      <vt:lpstr>Questions????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Massachusetts Right To Know Law Including:  MA Fire Prevention Regulations and Global Harmonized System Update    Mohawk Regional School District Annual Custodial  Training October 30, 2013</dc:title>
  <dc:creator>lynn Rose</dc:creator>
  <cp:lastModifiedBy>Kincannon, Felice</cp:lastModifiedBy>
  <cp:revision>132</cp:revision>
  <cp:lastPrinted>2018-06-29T12:32:05Z</cp:lastPrinted>
  <dcterms:created xsi:type="dcterms:W3CDTF">2013-10-30T20:59:05Z</dcterms:created>
  <dcterms:modified xsi:type="dcterms:W3CDTF">2018-08-02T18:32:13Z</dcterms:modified>
</cp:coreProperties>
</file>